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3"/>
  </p:notesMasterIdLst>
  <p:sldIdLst>
    <p:sldId id="256" r:id="rId2"/>
    <p:sldId id="257" r:id="rId3"/>
    <p:sldId id="259" r:id="rId4"/>
    <p:sldId id="258" r:id="rId5"/>
    <p:sldId id="262" r:id="rId6"/>
    <p:sldId id="263" r:id="rId7"/>
    <p:sldId id="265" r:id="rId8"/>
    <p:sldId id="264" r:id="rId9"/>
    <p:sldId id="260" r:id="rId10"/>
    <p:sldId id="261" r:id="rId11"/>
    <p:sldId id="266" r:id="rId12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77B58E-F519-4959-8DF2-85BEBCE7DF33}" v="1" dt="2025-08-22T09:46:08.2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417" autoAdjust="0"/>
  </p:normalViewPr>
  <p:slideViewPr>
    <p:cSldViewPr>
      <p:cViewPr varScale="1">
        <p:scale>
          <a:sx n="76" d="100"/>
          <a:sy n="76" d="100"/>
        </p:scale>
        <p:origin x="917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chum van Weert" userId="e812d8bf-5947-4d1b-80fd-fcb855497364" providerId="ADAL" clId="{6077B58E-F519-4959-8DF2-85BEBCE7DF33}"/>
    <pc:docChg chg="addSld delSld modSld">
      <pc:chgData name="Jochum van Weert" userId="e812d8bf-5947-4d1b-80fd-fcb855497364" providerId="ADAL" clId="{6077B58E-F519-4959-8DF2-85BEBCE7DF33}" dt="2025-08-22T09:48:41.051" v="192" actId="20577"/>
      <pc:docMkLst>
        <pc:docMk/>
      </pc:docMkLst>
      <pc:sldChg chg="modSp mod">
        <pc:chgData name="Jochum van Weert" userId="e812d8bf-5947-4d1b-80fd-fcb855497364" providerId="ADAL" clId="{6077B58E-F519-4959-8DF2-85BEBCE7DF33}" dt="2025-08-22T09:48:41.051" v="192" actId="20577"/>
        <pc:sldMkLst>
          <pc:docMk/>
          <pc:sldMk cId="0" sldId="261"/>
        </pc:sldMkLst>
        <pc:spChg chg="mod">
          <ac:chgData name="Jochum van Weert" userId="e812d8bf-5947-4d1b-80fd-fcb855497364" providerId="ADAL" clId="{6077B58E-F519-4959-8DF2-85BEBCE7DF33}" dt="2025-08-22T09:48:41.051" v="192" actId="20577"/>
          <ac:spMkLst>
            <pc:docMk/>
            <pc:sldMk cId="0" sldId="261"/>
            <ac:spMk id="3" creationId="{00000000-0000-0000-0000-000000000000}"/>
          </ac:spMkLst>
        </pc:spChg>
      </pc:sldChg>
      <pc:sldChg chg="addSp modSp mod">
        <pc:chgData name="Jochum van Weert" userId="e812d8bf-5947-4d1b-80fd-fcb855497364" providerId="ADAL" clId="{6077B58E-F519-4959-8DF2-85BEBCE7DF33}" dt="2025-08-22T09:47:03.644" v="120" actId="20577"/>
        <pc:sldMkLst>
          <pc:docMk/>
          <pc:sldMk cId="3512173850" sldId="266"/>
        </pc:sldMkLst>
        <pc:spChg chg="add mod">
          <ac:chgData name="Jochum van Weert" userId="e812d8bf-5947-4d1b-80fd-fcb855497364" providerId="ADAL" clId="{6077B58E-F519-4959-8DF2-85BEBCE7DF33}" dt="2025-08-22T09:47:03.644" v="120" actId="20577"/>
          <ac:spMkLst>
            <pc:docMk/>
            <pc:sldMk cId="3512173850" sldId="266"/>
            <ac:spMk id="2" creationId="{FA3393A4-903C-0CFC-7E16-FF19004DAE88}"/>
          </ac:spMkLst>
        </pc:spChg>
        <pc:spChg chg="mod">
          <ac:chgData name="Jochum van Weert" userId="e812d8bf-5947-4d1b-80fd-fcb855497364" providerId="ADAL" clId="{6077B58E-F519-4959-8DF2-85BEBCE7DF33}" dt="2025-08-22T09:46:16.021" v="99" actId="1076"/>
          <ac:spMkLst>
            <pc:docMk/>
            <pc:sldMk cId="3512173850" sldId="266"/>
            <ac:spMk id="3" creationId="{00000000-0000-0000-0000-000000000000}"/>
          </ac:spMkLst>
        </pc:spChg>
      </pc:sldChg>
      <pc:sldChg chg="new del">
        <pc:chgData name="Jochum van Weert" userId="e812d8bf-5947-4d1b-80fd-fcb855497364" providerId="ADAL" clId="{6077B58E-F519-4959-8DF2-85BEBCE7DF33}" dt="2025-08-22T09:47:13.061" v="122" actId="47"/>
        <pc:sldMkLst>
          <pc:docMk/>
          <pc:sldMk cId="1897917540" sldId="267"/>
        </pc:sldMkLst>
      </pc:sldChg>
      <pc:sldChg chg="modSp add del mod">
        <pc:chgData name="Jochum van Weert" userId="e812d8bf-5947-4d1b-80fd-fcb855497364" providerId="ADAL" clId="{6077B58E-F519-4959-8DF2-85BEBCE7DF33}" dt="2025-08-22T09:47:12.374" v="121" actId="47"/>
        <pc:sldMkLst>
          <pc:docMk/>
          <pc:sldMk cId="2313607260" sldId="268"/>
        </pc:sldMkLst>
        <pc:spChg chg="mod">
          <ac:chgData name="Jochum van Weert" userId="e812d8bf-5947-4d1b-80fd-fcb855497364" providerId="ADAL" clId="{6077B58E-F519-4959-8DF2-85BEBCE7DF33}" dt="2025-08-22T09:45:56.565" v="93" actId="14100"/>
          <ac:spMkLst>
            <pc:docMk/>
            <pc:sldMk cId="2313607260" sldId="268"/>
            <ac:spMk id="3" creationId="{39F069E6-7468-0CC0-7846-897D8CD16621}"/>
          </ac:spMkLst>
        </pc:spChg>
      </pc:sldChg>
    </pc:docChg>
  </pc:docChgLst>
  <pc:docChgLst>
    <pc:chgData name="Jochum van Weert" userId="e812d8bf-5947-4d1b-80fd-fcb855497364" providerId="ADAL" clId="{A32B3762-807F-4DAD-9D81-CC3CF1918374}"/>
    <pc:docChg chg="modSld">
      <pc:chgData name="Jochum van Weert" userId="e812d8bf-5947-4d1b-80fd-fcb855497364" providerId="ADAL" clId="{A32B3762-807F-4DAD-9D81-CC3CF1918374}" dt="2021-09-07T10:15:09.064" v="21" actId="1076"/>
      <pc:docMkLst>
        <pc:docMk/>
      </pc:docMkLst>
      <pc:sldChg chg="modSp mod">
        <pc:chgData name="Jochum van Weert" userId="e812d8bf-5947-4d1b-80fd-fcb855497364" providerId="ADAL" clId="{A32B3762-807F-4DAD-9D81-CC3CF1918374}" dt="2021-09-07T10:13:13.684" v="8" actId="1076"/>
        <pc:sldMkLst>
          <pc:docMk/>
          <pc:sldMk cId="0" sldId="256"/>
        </pc:sldMkLst>
      </pc:sldChg>
      <pc:sldChg chg="modAnim">
        <pc:chgData name="Jochum van Weert" userId="e812d8bf-5947-4d1b-80fd-fcb855497364" providerId="ADAL" clId="{A32B3762-807F-4DAD-9D81-CC3CF1918374}" dt="2021-09-07T10:13:33.070" v="11"/>
        <pc:sldMkLst>
          <pc:docMk/>
          <pc:sldMk cId="0" sldId="257"/>
        </pc:sldMkLst>
      </pc:sldChg>
      <pc:sldChg chg="modSp mod">
        <pc:chgData name="Jochum van Weert" userId="e812d8bf-5947-4d1b-80fd-fcb855497364" providerId="ADAL" clId="{A32B3762-807F-4DAD-9D81-CC3CF1918374}" dt="2021-09-07T10:15:09.064" v="21" actId="1076"/>
        <pc:sldMkLst>
          <pc:docMk/>
          <pc:sldMk cId="1682982471" sldId="26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B3FD9CE-219D-4E1A-BF19-630B2DAE147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0925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65F8BC7-40E0-4B3B-8718-30215D3C62C8}" type="slidenum">
              <a:rPr lang="en-US" altLang="nl-NL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nl-NL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nl-NL" altLang="nl-NL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C2B6622-3C9C-48CA-9B30-D2BCAC299DC5}" type="slidenum">
              <a:rPr lang="en-US" altLang="nl-NL" smtClean="0"/>
              <a:pPr eaLnBrk="1" hangingPunct="1"/>
              <a:t>4</a:t>
            </a:fld>
            <a:endParaRPr lang="en-US" alt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 6"/>
          <p:cNvSpPr>
            <a:spLocks/>
          </p:cNvSpPr>
          <p:nvPr/>
        </p:nvSpPr>
        <p:spPr bwMode="auto">
          <a:xfrm>
            <a:off x="0" y="4752126"/>
            <a:ext cx="12192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8140701" y="0"/>
            <a:ext cx="40513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72085" y="3337560"/>
            <a:ext cx="8640064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577400" y="1544812"/>
            <a:ext cx="8640064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/>
              <a:t>Klik om de ondertitelstijl van het model te bewerken</a:t>
            </a:r>
            <a:endParaRPr kumimoji="0" lang="en-US"/>
          </a:p>
        </p:txBody>
      </p: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F977B8-0135-4A32-8E2A-D28491CFFBDB}" type="slidenum">
              <a:rPr lang="en-US" smtClean="0"/>
              <a:pPr>
                <a:defRPr/>
              </a:pPr>
              <a:t>‹nr.›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F977B8-0135-4A32-8E2A-D28491CFFBDB}" type="slidenum">
              <a:rPr lang="en-US" smtClean="0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F977B8-0135-4A32-8E2A-D28491CFFBDB}" type="slidenum">
              <a:rPr lang="en-US" smtClean="0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08000" y="1524000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0" y="1524000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F1285-5328-4493-AE7A-3F920FCC65B6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64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F977B8-0135-4A32-8E2A-D28491CFFBDB}" type="slidenum">
              <a:rPr lang="en-US" smtClean="0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 6"/>
          <p:cNvSpPr>
            <a:spLocks/>
          </p:cNvSpPr>
          <p:nvPr/>
        </p:nvSpPr>
        <p:spPr bwMode="auto">
          <a:xfrm>
            <a:off x="0" y="4752126"/>
            <a:ext cx="12192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8140701" y="0"/>
            <a:ext cx="40513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3583838"/>
            <a:ext cx="88392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14400" y="2485800"/>
            <a:ext cx="88392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F977B8-0135-4A32-8E2A-D28491CFFBDB}" type="slidenum">
              <a:rPr lang="en-US" smtClean="0"/>
              <a:pPr>
                <a:defRPr/>
              </a:pPr>
              <a:t>‹nr.›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</p:spPr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8768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689600" y="1600201"/>
            <a:ext cx="48768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F977B8-0135-4A32-8E2A-D28491CFFBDB}" type="slidenum">
              <a:rPr lang="en-US" smtClean="0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5486400"/>
            <a:ext cx="5386917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6193368" y="5486400"/>
            <a:ext cx="5389033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609600" y="1516912"/>
            <a:ext cx="5386917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8" y="1516912"/>
            <a:ext cx="5389033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F977B8-0135-4A32-8E2A-D28491CFFBDB}" type="slidenum">
              <a:rPr lang="en-US" smtClean="0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320"/>
            <a:ext cx="9960864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5F977B8-0135-4A32-8E2A-D28491CFFBDB}" type="slidenum">
              <a:rPr lang="en-US" smtClean="0"/>
              <a:pPr>
                <a:defRPr/>
              </a:pPr>
              <a:t>‹nr.›</a:t>
            </a:fld>
            <a:endParaRPr lang="en-US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F977B8-0135-4A32-8E2A-D28491CFFBDB}" type="slidenum">
              <a:rPr lang="en-US" smtClean="0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85528"/>
            <a:ext cx="42672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09600" y="214424"/>
            <a:ext cx="36576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9448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10875264" y="6422065"/>
            <a:ext cx="1016000" cy="365125"/>
          </a:xfrm>
        </p:spPr>
        <p:txBody>
          <a:bodyPr/>
          <a:lstStyle/>
          <a:p>
            <a:pPr>
              <a:defRPr/>
            </a:pPr>
            <a:fld id="{A5F977B8-0135-4A32-8E2A-D28491CFFBDB}" type="slidenum">
              <a:rPr lang="en-US" smtClean="0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408976" y="1705709"/>
            <a:ext cx="4071824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420837" y="1019907"/>
            <a:ext cx="54864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7408979" y="2998765"/>
            <a:ext cx="4071821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09600" y="6422065"/>
            <a:ext cx="2844800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F977B8-0135-4A32-8E2A-D28491CFFBDB}" type="slidenum">
              <a:rPr lang="en-US" smtClean="0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rije vorm 11"/>
          <p:cNvSpPr>
            <a:spLocks/>
          </p:cNvSpPr>
          <p:nvPr/>
        </p:nvSpPr>
        <p:spPr bwMode="auto">
          <a:xfrm>
            <a:off x="0" y="4752126"/>
            <a:ext cx="12192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rije vorm 15"/>
          <p:cNvSpPr>
            <a:spLocks/>
          </p:cNvSpPr>
          <p:nvPr/>
        </p:nvSpPr>
        <p:spPr bwMode="auto">
          <a:xfrm>
            <a:off x="9753600" y="0"/>
            <a:ext cx="24384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995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/>
              <a:t>Klik om de modelstijlen te bewerken</a:t>
            </a:r>
          </a:p>
          <a:p>
            <a:pPr lvl="1" eaLnBrk="1" latinLnBrk="0" hangingPunct="1"/>
            <a:r>
              <a:rPr kumimoji="0" lang="nl-NL"/>
              <a:t>Tweede niveau</a:t>
            </a:r>
          </a:p>
          <a:p>
            <a:pPr lvl="2" eaLnBrk="1" latinLnBrk="0" hangingPunct="1"/>
            <a:r>
              <a:rPr kumimoji="0" lang="nl-NL"/>
              <a:t>Derde niveau</a:t>
            </a:r>
          </a:p>
          <a:p>
            <a:pPr lvl="3" eaLnBrk="1" latinLnBrk="0" hangingPunct="1"/>
            <a:r>
              <a:rPr kumimoji="0" lang="nl-NL"/>
              <a:t>Vierde niveau</a:t>
            </a:r>
          </a:p>
          <a:p>
            <a:pPr lvl="4" eaLnBrk="1" latinLnBrk="0" hangingPunct="1"/>
            <a:r>
              <a:rPr kumimoji="0" lang="nl-NL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09600" y="6422065"/>
            <a:ext cx="28448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165600" y="6422065"/>
            <a:ext cx="38608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10871200" y="6422065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A5F977B8-0135-4A32-8E2A-D28491CFFBDB}" type="slidenum">
              <a:rPr lang="en-US" smtClean="0"/>
              <a:pPr>
                <a:defRPr/>
              </a:pPr>
              <a:t>‹nr.›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matrix03a_brigh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573000" cy="7913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5976" y="2895600"/>
            <a:ext cx="6480048" cy="2301240"/>
          </a:xfrm>
        </p:spPr>
        <p:txBody>
          <a:bodyPr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7200" cap="none" dirty="0" err="1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Programmeren</a:t>
            </a:r>
            <a:endParaRPr lang="en-US" cap="none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/>
              <a:t>Programmeerlessen</a:t>
            </a:r>
            <a:r>
              <a:rPr lang="en-US" dirty="0"/>
              <a:t> (2)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/>
              <a:t>Studiewijzer</a:t>
            </a:r>
            <a:r>
              <a:rPr lang="en-US" dirty="0"/>
              <a:t> </a:t>
            </a:r>
          </a:p>
          <a:p>
            <a:pPr lvl="1" eaLnBrk="1" hangingPunct="1">
              <a:defRPr/>
            </a:pPr>
            <a:r>
              <a:rPr lang="en-US" dirty="0" err="1"/>
              <a:t>Studiewijzer</a:t>
            </a:r>
            <a:r>
              <a:rPr lang="en-US" dirty="0"/>
              <a:t> op de site is </a:t>
            </a:r>
            <a:r>
              <a:rPr lang="en-US" dirty="0" err="1"/>
              <a:t>leidend</a:t>
            </a:r>
            <a:endParaRPr lang="en-US" dirty="0"/>
          </a:p>
          <a:p>
            <a:pPr marL="457200" lvl="1" indent="0">
              <a:buNone/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 err="1"/>
              <a:t>Toetsen</a:t>
            </a:r>
            <a:r>
              <a:rPr lang="en-US" dirty="0"/>
              <a:t> :</a:t>
            </a:r>
          </a:p>
          <a:p>
            <a:pPr lvl="1" eaLnBrk="1" hangingPunct="1">
              <a:defRPr/>
            </a:pPr>
            <a:r>
              <a:rPr lang="en-US" dirty="0" err="1"/>
              <a:t>Voortgangstoets</a:t>
            </a:r>
            <a:r>
              <a:rPr lang="en-US" dirty="0"/>
              <a:t> (</a:t>
            </a:r>
            <a:r>
              <a:rPr lang="en-US" dirty="0" err="1"/>
              <a:t>Praktische</a:t>
            </a:r>
            <a:r>
              <a:rPr lang="en-US" dirty="0"/>
              <a:t> </a:t>
            </a:r>
            <a:r>
              <a:rPr lang="en-US" dirty="0" err="1"/>
              <a:t>toets</a:t>
            </a:r>
            <a:r>
              <a:rPr lang="en-US" dirty="0"/>
              <a:t>)</a:t>
            </a:r>
          </a:p>
          <a:p>
            <a:pPr lvl="1" eaLnBrk="1" hangingPunct="1">
              <a:defRPr/>
            </a:pPr>
            <a:r>
              <a:rPr lang="en-US" dirty="0" err="1"/>
              <a:t>Eindtoets</a:t>
            </a:r>
            <a:r>
              <a:rPr lang="en-US" dirty="0"/>
              <a:t> in </a:t>
            </a:r>
            <a:r>
              <a:rPr lang="en-US" dirty="0" err="1"/>
              <a:t>toetsweek</a:t>
            </a:r>
            <a:r>
              <a:rPr lang="en-US" dirty="0"/>
              <a:t> (</a:t>
            </a:r>
            <a:r>
              <a:rPr lang="en-US" dirty="0" err="1"/>
              <a:t>Praktische</a:t>
            </a:r>
            <a:r>
              <a:rPr lang="en-US" dirty="0"/>
              <a:t> </a:t>
            </a:r>
            <a:r>
              <a:rPr lang="en-US" dirty="0" err="1"/>
              <a:t>toets</a:t>
            </a:r>
            <a:r>
              <a:rPr lang="en-US" dirty="0"/>
              <a:t>, SE)</a:t>
            </a:r>
          </a:p>
          <a:p>
            <a:pPr lvl="1" eaLnBrk="1" hangingPunct="1">
              <a:defRPr/>
            </a:pPr>
            <a:r>
              <a:rPr lang="en-US" dirty="0"/>
              <a:t>PO </a:t>
            </a:r>
            <a:r>
              <a:rPr lang="en-US" dirty="0" err="1"/>
              <a:t>bordspel</a:t>
            </a:r>
            <a:r>
              <a:rPr lang="en-US" dirty="0"/>
              <a:t> in Python (</a:t>
            </a:r>
            <a:r>
              <a:rPr lang="en-US" dirty="0" err="1"/>
              <a:t>Praktische</a:t>
            </a:r>
            <a:r>
              <a:rPr lang="en-US" dirty="0"/>
              <a:t> </a:t>
            </a:r>
            <a:r>
              <a:rPr lang="en-US" dirty="0" err="1"/>
              <a:t>Opdracht</a:t>
            </a:r>
            <a:r>
              <a:rPr lang="en-US"/>
              <a:t>, SE,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toetsweek</a:t>
            </a:r>
            <a:r>
              <a:rPr lang="en-US" dirty="0"/>
              <a:t> 1)</a:t>
            </a:r>
            <a:endParaRPr lang="nl-N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76400" y="381000"/>
            <a:ext cx="8077200" cy="3276600"/>
          </a:xfrm>
        </p:spPr>
        <p:txBody>
          <a:bodyPr/>
          <a:lstStyle/>
          <a:p>
            <a:pPr marL="36576" indent="0">
              <a:buNone/>
            </a:pPr>
            <a:r>
              <a:rPr lang="en-US" i="1" dirty="0"/>
              <a:t>“Give a man a program, frustrate him for a day.</a:t>
            </a:r>
          </a:p>
          <a:p>
            <a:pPr marL="36576" indent="0">
              <a:buNone/>
            </a:pPr>
            <a:r>
              <a:rPr lang="en-US" i="1" dirty="0"/>
              <a:t>Teach a man to program, frustrate him for a lifetime.”</a:t>
            </a:r>
          </a:p>
          <a:p>
            <a:pPr marL="36576" indent="0">
              <a:buNone/>
            </a:pPr>
            <a:endParaRPr lang="en-US" dirty="0"/>
          </a:p>
          <a:p>
            <a:pPr marL="36576" indent="0">
              <a:buNone/>
            </a:pPr>
            <a:r>
              <a:rPr lang="en-US" dirty="0"/>
              <a:t>	― Waseem Latif </a:t>
            </a:r>
            <a:endParaRPr lang="nl-NL" dirty="0"/>
          </a:p>
        </p:txBody>
      </p:sp>
      <p:sp>
        <p:nvSpPr>
          <p:cNvPr id="2" name="Tijdelijke aanduiding voor inhoud 2">
            <a:extLst>
              <a:ext uri="{FF2B5EF4-FFF2-40B4-BE49-F238E27FC236}">
                <a16:creationId xmlns:a16="http://schemas.microsoft.com/office/drawing/2014/main" id="{FA3393A4-903C-0CFC-7E16-FF19004DAE88}"/>
              </a:ext>
            </a:extLst>
          </p:cNvPr>
          <p:cNvSpPr txBox="1">
            <a:spLocks/>
          </p:cNvSpPr>
          <p:nvPr/>
        </p:nvSpPr>
        <p:spPr>
          <a:xfrm>
            <a:off x="838200" y="4038600"/>
            <a:ext cx="8610600" cy="220979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420624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2376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56032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37744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9047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078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9696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" indent="0" fontAlgn="auto">
              <a:spcAft>
                <a:spcPts val="0"/>
              </a:spcAft>
              <a:buFont typeface="Wingdings 2"/>
              <a:buNone/>
            </a:pPr>
            <a:r>
              <a:rPr lang="en-US" i="1" dirty="0"/>
              <a:t>“Programming is a superpower. You can literally create anything from nothing.”</a:t>
            </a:r>
          </a:p>
          <a:p>
            <a:pPr marL="36576" indent="0" fontAlgn="auto">
              <a:spcAft>
                <a:spcPts val="0"/>
              </a:spcAft>
              <a:buFont typeface="Wingdings 2"/>
              <a:buNone/>
            </a:pPr>
            <a:endParaRPr lang="en-US" dirty="0"/>
          </a:p>
          <a:p>
            <a:pPr marL="36576" indent="0" fontAlgn="auto">
              <a:spcAft>
                <a:spcPts val="0"/>
              </a:spcAft>
              <a:buFont typeface="Wingdings 2"/>
              <a:buNone/>
            </a:pPr>
            <a:r>
              <a:rPr lang="en-US" dirty="0"/>
              <a:t>	― </a:t>
            </a:r>
            <a:r>
              <a:rPr lang="en-US" dirty="0" err="1"/>
              <a:t>Wt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12173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ular Callout 1"/>
          <p:cNvSpPr/>
          <p:nvPr/>
        </p:nvSpPr>
        <p:spPr>
          <a:xfrm rot="16200000">
            <a:off x="2622671" y="2819399"/>
            <a:ext cx="2362200" cy="22098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Wat is programmeren?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295400"/>
            <a:ext cx="10667999" cy="4952999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nl-NL" dirty="0"/>
              <a:t>Het </a:t>
            </a:r>
            <a:r>
              <a:rPr lang="en-US" altLang="nl-NL" dirty="0" err="1"/>
              <a:t>schrijven</a:t>
            </a:r>
            <a:r>
              <a:rPr lang="en-US" altLang="nl-NL" dirty="0"/>
              <a:t> van </a:t>
            </a:r>
            <a:r>
              <a:rPr lang="en-US" altLang="nl-NL" dirty="0" err="1"/>
              <a:t>opdrachten</a:t>
            </a:r>
            <a:r>
              <a:rPr lang="en-US" altLang="nl-NL" dirty="0"/>
              <a:t> </a:t>
            </a:r>
            <a:r>
              <a:rPr lang="en-US" altLang="nl-NL" dirty="0" err="1"/>
              <a:t>voor</a:t>
            </a:r>
            <a:r>
              <a:rPr lang="en-US" altLang="nl-NL" dirty="0"/>
              <a:t> de processor</a:t>
            </a:r>
          </a:p>
          <a:p>
            <a:pPr eaLnBrk="1" hangingPunct="1"/>
            <a:r>
              <a:rPr lang="en-US" altLang="nl-NL" dirty="0"/>
              <a:t>De processor “</a:t>
            </a:r>
            <a:r>
              <a:rPr lang="en-US" altLang="nl-NL" dirty="0" err="1"/>
              <a:t>spreekt</a:t>
            </a:r>
            <a:r>
              <a:rPr lang="en-US" altLang="nl-NL" dirty="0"/>
              <a:t>” </a:t>
            </a:r>
            <a:r>
              <a:rPr lang="en-US" altLang="nl-NL" dirty="0" err="1"/>
              <a:t>machinetaal</a:t>
            </a:r>
            <a:r>
              <a:rPr lang="en-US" altLang="nl-NL" dirty="0"/>
              <a:t>:</a:t>
            </a:r>
          </a:p>
          <a:p>
            <a:pPr lvl="1" eaLnBrk="1" hangingPunct="1">
              <a:buFontTx/>
              <a:buNone/>
            </a:pPr>
            <a:r>
              <a:rPr lang="en-US" altLang="nl-NL" dirty="0"/>
              <a:t>	  </a:t>
            </a:r>
            <a:br>
              <a:rPr lang="en-US" altLang="nl-NL" dirty="0"/>
            </a:br>
            <a:br>
              <a:rPr lang="en-US" altLang="nl-NL" dirty="0"/>
            </a:br>
            <a:r>
              <a:rPr lang="en-US" altLang="nl-NL" dirty="0"/>
              <a:t>	 </a:t>
            </a:r>
          </a:p>
          <a:p>
            <a:pPr marL="36576" indent="0">
              <a:buNone/>
            </a:pPr>
            <a:endParaRPr lang="en-US" altLang="nl-NL" dirty="0"/>
          </a:p>
          <a:p>
            <a:pPr marL="36576" indent="0">
              <a:buNone/>
            </a:pPr>
            <a:endParaRPr lang="en-US" altLang="nl-NL" dirty="0"/>
          </a:p>
          <a:p>
            <a:pPr marL="36576" indent="0">
              <a:buNone/>
            </a:pPr>
            <a:endParaRPr lang="en-US" altLang="nl-NL" dirty="0"/>
          </a:p>
          <a:p>
            <a:r>
              <a:rPr lang="en-US" altLang="nl-NL" dirty="0" err="1"/>
              <a:t>Probleem</a:t>
            </a:r>
            <a:r>
              <a:rPr lang="en-US" altLang="nl-NL" dirty="0"/>
              <a:t>: </a:t>
            </a:r>
            <a:r>
              <a:rPr lang="en-US" altLang="nl-NL" dirty="0" err="1"/>
              <a:t>machinetaal</a:t>
            </a:r>
            <a:r>
              <a:rPr lang="en-US" altLang="nl-NL" dirty="0"/>
              <a:t> is </a:t>
            </a:r>
            <a:r>
              <a:rPr lang="en-US" altLang="nl-NL" dirty="0" err="1"/>
              <a:t>lastig</a:t>
            </a:r>
            <a:r>
              <a:rPr lang="en-US" altLang="nl-NL" dirty="0"/>
              <a:t> </a:t>
            </a:r>
            <a:r>
              <a:rPr lang="en-US" altLang="nl-NL" dirty="0" err="1"/>
              <a:t>voor</a:t>
            </a:r>
            <a:r>
              <a:rPr lang="en-US" altLang="nl-NL" dirty="0"/>
              <a:t> </a:t>
            </a:r>
            <a:r>
              <a:rPr lang="en-US" altLang="nl-NL" dirty="0" err="1"/>
              <a:t>mensen</a:t>
            </a:r>
            <a:r>
              <a:rPr lang="en-US" altLang="nl-NL" dirty="0"/>
              <a:t> 	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781" b="91036" l="3352" r="9553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971800"/>
            <a:ext cx="2557463" cy="239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E2278ACA-8F28-4D1E-AAED-24478C9A5111}"/>
              </a:ext>
            </a:extLst>
          </p:cNvPr>
          <p:cNvSpPr txBox="1"/>
          <p:nvPr/>
        </p:nvSpPr>
        <p:spPr>
          <a:xfrm>
            <a:off x="2476897" y="2966858"/>
            <a:ext cx="2438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eaLnBrk="1" hangingPunct="1">
              <a:buFontTx/>
              <a:buNone/>
            </a:pPr>
            <a:r>
              <a:rPr lang="en-US" altLang="nl-NL" sz="2800" dirty="0">
                <a:solidFill>
                  <a:schemeClr val="tx1"/>
                </a:solidFill>
              </a:rPr>
              <a:t>0010 1011</a:t>
            </a:r>
          </a:p>
          <a:p>
            <a:pPr lvl="1" eaLnBrk="1" hangingPunct="1">
              <a:buFontTx/>
              <a:buNone/>
            </a:pPr>
            <a:r>
              <a:rPr lang="en-US" altLang="nl-NL" sz="2800" dirty="0">
                <a:solidFill>
                  <a:schemeClr val="tx1"/>
                </a:solidFill>
              </a:rPr>
              <a:t>1000 1010</a:t>
            </a:r>
          </a:p>
          <a:p>
            <a:pPr lvl="1" eaLnBrk="1" hangingPunct="1">
              <a:buFontTx/>
              <a:buNone/>
            </a:pPr>
            <a:r>
              <a:rPr lang="en-US" altLang="nl-NL" sz="2800" dirty="0">
                <a:solidFill>
                  <a:schemeClr val="tx1"/>
                </a:solidFill>
              </a:rPr>
              <a:t>0010 0011</a:t>
            </a:r>
          </a:p>
          <a:p>
            <a:pPr lvl="1" eaLnBrk="1" hangingPunct="1">
              <a:buFontTx/>
              <a:buNone/>
            </a:pPr>
            <a:r>
              <a:rPr lang="en-US" altLang="nl-NL" sz="2800" dirty="0">
                <a:solidFill>
                  <a:schemeClr val="tx1"/>
                </a:solidFill>
              </a:rPr>
              <a:t>1100 1000</a:t>
            </a:r>
            <a:endParaRPr lang="nl-NL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/>
              <a:t>Assembleertaal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991600" cy="495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nl-NL" sz="2400" dirty="0"/>
              <a:t>“</a:t>
            </a:r>
            <a:r>
              <a:rPr lang="en-US" altLang="nl-NL" sz="2400" dirty="0" err="1"/>
              <a:t>Leesbare</a:t>
            </a:r>
            <a:r>
              <a:rPr lang="en-US" altLang="nl-NL" sz="2400" dirty="0"/>
              <a:t> </a:t>
            </a:r>
            <a:r>
              <a:rPr lang="en-US" altLang="nl-NL" sz="2400" dirty="0" err="1"/>
              <a:t>versie</a:t>
            </a:r>
            <a:r>
              <a:rPr lang="en-US" altLang="nl-NL" sz="2400" dirty="0"/>
              <a:t>” van </a:t>
            </a:r>
            <a:r>
              <a:rPr lang="en-US" altLang="nl-NL" sz="2400" dirty="0" err="1"/>
              <a:t>machinetaal</a:t>
            </a:r>
            <a:endParaRPr lang="en-US" altLang="nl-NL" sz="2400" dirty="0"/>
          </a:p>
          <a:p>
            <a:pPr eaLnBrk="1" hangingPunct="1"/>
            <a:r>
              <a:rPr lang="en-US" altLang="nl-NL" sz="2400" dirty="0"/>
              <a:t>Elke regel code </a:t>
            </a:r>
            <a:r>
              <a:rPr lang="en-US" altLang="nl-NL" sz="2400" dirty="0" err="1"/>
              <a:t>komt</a:t>
            </a:r>
            <a:r>
              <a:rPr lang="en-US" altLang="nl-NL" sz="2400" dirty="0"/>
              <a:t> </a:t>
            </a:r>
            <a:r>
              <a:rPr lang="en-US" altLang="nl-NL" sz="2400" dirty="0" err="1"/>
              <a:t>overeen</a:t>
            </a:r>
            <a:r>
              <a:rPr lang="en-US" altLang="nl-NL" sz="2400" dirty="0"/>
              <a:t> met 1 </a:t>
            </a:r>
            <a:r>
              <a:rPr lang="en-US" altLang="nl-NL" sz="2400" dirty="0" err="1"/>
              <a:t>processorinstructie</a:t>
            </a:r>
            <a:endParaRPr lang="en-US" altLang="nl-NL" sz="2400" dirty="0"/>
          </a:p>
          <a:p>
            <a:pPr eaLnBrk="1" hangingPunct="1"/>
            <a:endParaRPr lang="en-US" altLang="nl-NL" sz="2400" dirty="0"/>
          </a:p>
          <a:p>
            <a:pPr eaLnBrk="1" hangingPunct="1"/>
            <a:r>
              <a:rPr lang="en-US" altLang="nl-NL" sz="2400" dirty="0" err="1"/>
              <a:t>Leesbaarder</a:t>
            </a:r>
            <a:r>
              <a:rPr lang="en-US" altLang="nl-NL" sz="2400" dirty="0"/>
              <a:t> </a:t>
            </a:r>
            <a:r>
              <a:rPr lang="en-US" altLang="nl-NL" sz="2400" dirty="0" err="1"/>
              <a:t>dan</a:t>
            </a:r>
            <a:r>
              <a:rPr lang="en-US" altLang="nl-NL" sz="2400" dirty="0"/>
              <a:t> </a:t>
            </a:r>
            <a:r>
              <a:rPr lang="en-US" altLang="nl-NL" sz="2400" dirty="0" err="1"/>
              <a:t>machinetaal</a:t>
            </a:r>
            <a:endParaRPr lang="en-US" altLang="nl-NL" sz="2400" dirty="0"/>
          </a:p>
          <a:p>
            <a:pPr eaLnBrk="1" hangingPunct="1"/>
            <a:r>
              <a:rPr lang="en-US" altLang="nl-NL" sz="2400" dirty="0"/>
              <a:t>Nog steeds </a:t>
            </a:r>
            <a:r>
              <a:rPr lang="en-US" altLang="nl-NL" sz="2400" dirty="0" err="1"/>
              <a:t>monnikenwerk</a:t>
            </a:r>
            <a:endParaRPr lang="en-US" altLang="nl-NL" sz="2400" dirty="0"/>
          </a:p>
          <a:p>
            <a:pPr eaLnBrk="1" hangingPunct="1"/>
            <a:endParaRPr lang="en-US" altLang="nl-NL" sz="2400" dirty="0"/>
          </a:p>
          <a:p>
            <a:pPr eaLnBrk="1" hangingPunct="1"/>
            <a:r>
              <a:rPr lang="en-US" altLang="nl-NL" sz="2400" dirty="0" err="1"/>
              <a:t>Tegenwoordig</a:t>
            </a:r>
            <a:r>
              <a:rPr lang="en-US" altLang="nl-NL" sz="2400" dirty="0"/>
              <a:t> nog </a:t>
            </a:r>
            <a:r>
              <a:rPr lang="en-US" altLang="nl-NL" sz="2400" dirty="0" err="1"/>
              <a:t>gebruikt</a:t>
            </a:r>
            <a:r>
              <a:rPr lang="en-US" altLang="nl-NL" sz="2400" dirty="0"/>
              <a:t> </a:t>
            </a:r>
            <a:r>
              <a:rPr lang="en-US" altLang="nl-NL" sz="2400" dirty="0" err="1"/>
              <a:t>voor</a:t>
            </a:r>
            <a:r>
              <a:rPr lang="en-US" altLang="nl-NL" sz="2400" dirty="0"/>
              <a:t> </a:t>
            </a:r>
            <a:r>
              <a:rPr lang="en-US" altLang="nl-NL" sz="2400" dirty="0" err="1"/>
              <a:t>specifieke</a:t>
            </a:r>
            <a:r>
              <a:rPr lang="en-US" altLang="nl-NL" sz="2400" dirty="0"/>
              <a:t> </a:t>
            </a:r>
            <a:r>
              <a:rPr lang="en-US" altLang="nl-NL" sz="2400" dirty="0" err="1"/>
              <a:t>doeleinden</a:t>
            </a:r>
            <a:r>
              <a:rPr lang="en-US" altLang="nl-NL" sz="2400" dirty="0"/>
              <a:t>. </a:t>
            </a:r>
            <a:r>
              <a:rPr lang="en-US" altLang="nl-NL" sz="2400" dirty="0" err="1"/>
              <a:t>Bv</a:t>
            </a:r>
            <a:r>
              <a:rPr lang="en-US" altLang="nl-NL" sz="2400" dirty="0"/>
              <a:t>:</a:t>
            </a:r>
          </a:p>
          <a:p>
            <a:pPr lvl="1" eaLnBrk="1" hangingPunct="1"/>
            <a:r>
              <a:rPr lang="en-US" altLang="nl-NL" sz="2400" dirty="0" err="1"/>
              <a:t>Als</a:t>
            </a:r>
            <a:r>
              <a:rPr lang="en-US" altLang="nl-NL" sz="2400" dirty="0"/>
              <a:t> hele </a:t>
            </a:r>
            <a:r>
              <a:rPr lang="en-US" altLang="nl-NL" sz="2400" dirty="0" err="1"/>
              <a:t>hoge</a:t>
            </a:r>
            <a:r>
              <a:rPr lang="en-US" altLang="nl-NL" sz="2400" dirty="0"/>
              <a:t> </a:t>
            </a:r>
            <a:r>
              <a:rPr lang="en-US" altLang="nl-NL" sz="2400" dirty="0" err="1"/>
              <a:t>efficientie</a:t>
            </a:r>
            <a:r>
              <a:rPr lang="en-US" altLang="nl-NL" sz="2400" dirty="0"/>
              <a:t> </a:t>
            </a:r>
            <a:r>
              <a:rPr lang="en-US" altLang="nl-NL" sz="2400" dirty="0" err="1"/>
              <a:t>en</a:t>
            </a:r>
            <a:r>
              <a:rPr lang="en-US" altLang="nl-NL" sz="2400" dirty="0"/>
              <a:t> </a:t>
            </a:r>
            <a:r>
              <a:rPr lang="en-US" altLang="nl-NL" sz="2400" dirty="0" err="1"/>
              <a:t>snelheid</a:t>
            </a:r>
            <a:r>
              <a:rPr lang="en-US" altLang="nl-NL" sz="2400" dirty="0"/>
              <a:t> </a:t>
            </a:r>
            <a:r>
              <a:rPr lang="en-US" altLang="nl-NL" sz="2400" dirty="0" err="1"/>
              <a:t>vereist</a:t>
            </a:r>
            <a:r>
              <a:rPr lang="en-US" altLang="nl-NL" sz="2400" dirty="0"/>
              <a:t> is.</a:t>
            </a:r>
          </a:p>
          <a:p>
            <a:pPr lvl="1" eaLnBrk="1" hangingPunct="1"/>
            <a:r>
              <a:rPr lang="en-US" altLang="nl-NL" sz="2400" dirty="0"/>
              <a:t>Embedded software (software in </a:t>
            </a:r>
            <a:r>
              <a:rPr lang="en-US" altLang="nl-NL" sz="2400" dirty="0" err="1"/>
              <a:t>apparaten</a:t>
            </a:r>
            <a:r>
              <a:rPr lang="en-US" altLang="nl-NL" sz="2400" dirty="0"/>
              <a:t>)</a:t>
            </a:r>
          </a:p>
          <a:p>
            <a:pPr eaLnBrk="1" hangingPunct="1"/>
            <a:endParaRPr lang="en-US" altLang="nl-NL" sz="2400" dirty="0"/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848600" y="1295400"/>
            <a:ext cx="3962400" cy="2677656"/>
          </a:xfrm>
          <a:prstGeom prst="rect">
            <a:avLst/>
          </a:prstGeom>
          <a:gradFill flip="none" rotWithShape="1">
            <a:gsLst>
              <a:gs pos="0">
                <a:schemeClr val="dk1">
                  <a:tint val="73000"/>
                  <a:satMod val="150000"/>
                </a:schemeClr>
              </a:gs>
              <a:gs pos="25000">
                <a:schemeClr val="dk1">
                  <a:tint val="96000"/>
                  <a:shade val="80000"/>
                  <a:satMod val="105000"/>
                </a:schemeClr>
              </a:gs>
              <a:gs pos="38000">
                <a:schemeClr val="dk1">
                  <a:tint val="96000"/>
                  <a:shade val="59000"/>
                  <a:satMod val="120000"/>
                </a:schemeClr>
              </a:gs>
              <a:gs pos="55000">
                <a:schemeClr val="dk1">
                  <a:shade val="57000"/>
                  <a:satMod val="120000"/>
                </a:schemeClr>
              </a:gs>
              <a:gs pos="80000">
                <a:schemeClr val="dk1">
                  <a:shade val="56000"/>
                  <a:satMod val="145000"/>
                </a:schemeClr>
              </a:gs>
              <a:gs pos="88000">
                <a:schemeClr val="dk1">
                  <a:shade val="63000"/>
                  <a:satMod val="160000"/>
                </a:schemeClr>
              </a:gs>
              <a:gs pos="100000">
                <a:schemeClr val="dk1">
                  <a:tint val="99555"/>
                  <a:satMod val="155000"/>
                </a:schemeClr>
              </a:gs>
            </a:gsLst>
            <a:lin ang="10800000" scaled="1"/>
            <a:tileRect/>
          </a:gradFill>
          <a:ln/>
          <a:scene3d>
            <a:camera prst="perspectiveHeroicExtremeLeftFacing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en-GB"/>
            </a:defPPr>
            <a:lvl1pPr algn="l" defTabSz="449263" rtl="0" fontAlgn="base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defTabSz="449263" rtl="0" fontAlgn="base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2pPr>
            <a:lvl3pPr marL="914400" algn="l" defTabSz="449263" rtl="0" fontAlgn="base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3pPr>
            <a:lvl4pPr marL="1371600" algn="l" defTabSz="449263" rtl="0" fontAlgn="base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4pPr>
            <a:lvl5pPr marL="1828800" algn="l" defTabSz="449263" rtl="0" fontAlgn="base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nl-NL" altLang="nl-NL" sz="2800" b="1" dirty="0">
                <a:solidFill>
                  <a:srgbClr val="CC0000"/>
                </a:solidFill>
                <a:latin typeface="Courier New" pitchFamily="49" charset="0"/>
              </a:rPr>
              <a:t>LOAD  R0, 1234</a:t>
            </a:r>
            <a:br>
              <a:rPr lang="nl-NL" altLang="nl-NL" sz="2800" b="1" dirty="0">
                <a:solidFill>
                  <a:srgbClr val="CC0000"/>
                </a:solidFill>
                <a:latin typeface="Courier New" pitchFamily="49" charset="0"/>
              </a:rPr>
            </a:br>
            <a:r>
              <a:rPr lang="nl-NL" altLang="nl-NL" sz="2800" b="1" dirty="0">
                <a:solidFill>
                  <a:srgbClr val="CC0000"/>
                </a:solidFill>
                <a:latin typeface="Courier New" pitchFamily="49" charset="0"/>
              </a:rPr>
              <a:t>LOOP:</a:t>
            </a:r>
            <a:br>
              <a:rPr lang="nl-NL" altLang="nl-NL" sz="2800" b="1" dirty="0">
                <a:solidFill>
                  <a:srgbClr val="CC0000"/>
                </a:solidFill>
                <a:latin typeface="Courier New" pitchFamily="49" charset="0"/>
              </a:rPr>
            </a:br>
            <a:r>
              <a:rPr lang="nl-NL" altLang="nl-NL" sz="2800" b="1" dirty="0">
                <a:solidFill>
                  <a:srgbClr val="CC0000"/>
                </a:solidFill>
                <a:latin typeface="Courier New" pitchFamily="49" charset="0"/>
              </a:rPr>
              <a:t>ADD	R0, #1</a:t>
            </a:r>
            <a:br>
              <a:rPr lang="nl-NL" altLang="nl-NL" sz="2800" b="1" dirty="0">
                <a:solidFill>
                  <a:srgbClr val="CC0000"/>
                </a:solidFill>
                <a:latin typeface="Courier New" pitchFamily="49" charset="0"/>
              </a:rPr>
            </a:br>
            <a:r>
              <a:rPr lang="nl-NL" altLang="nl-NL" sz="2800" b="1" dirty="0">
                <a:solidFill>
                  <a:srgbClr val="CC0000"/>
                </a:solidFill>
                <a:latin typeface="Courier New" pitchFamily="49" charset="0"/>
              </a:rPr>
              <a:t>CMP	R0, #12</a:t>
            </a:r>
            <a:br>
              <a:rPr lang="nl-NL" altLang="nl-NL" sz="2800" b="1" dirty="0">
                <a:solidFill>
                  <a:srgbClr val="CC0000"/>
                </a:solidFill>
                <a:latin typeface="Courier New" pitchFamily="49" charset="0"/>
              </a:rPr>
            </a:br>
            <a:r>
              <a:rPr lang="nl-NL" altLang="nl-NL" sz="2800" b="1" dirty="0">
                <a:solidFill>
                  <a:srgbClr val="CC0000"/>
                </a:solidFill>
                <a:latin typeface="Courier New" pitchFamily="49" charset="0"/>
              </a:rPr>
              <a:t>JNG	LOOP</a:t>
            </a:r>
            <a:br>
              <a:rPr lang="nl-NL" altLang="nl-NL" sz="2800" b="1" dirty="0">
                <a:solidFill>
                  <a:srgbClr val="CC0000"/>
                </a:solidFill>
                <a:latin typeface="Courier New" pitchFamily="49" charset="0"/>
              </a:rPr>
            </a:br>
            <a:r>
              <a:rPr lang="nl-NL" altLang="nl-NL" sz="2800" b="1" dirty="0">
                <a:solidFill>
                  <a:srgbClr val="CC0000"/>
                </a:solidFill>
                <a:latin typeface="Courier New" pitchFamily="49" charset="0"/>
              </a:rPr>
              <a:t>LOAD	1234, R0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Hogere talen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219201"/>
            <a:ext cx="9753600" cy="4830763"/>
          </a:xfrm>
        </p:spPr>
        <p:txBody>
          <a:bodyPr/>
          <a:lstStyle/>
          <a:p>
            <a:pPr eaLnBrk="1" hangingPunct="1"/>
            <a:r>
              <a:rPr lang="en-US" altLang="nl-NL" sz="2400" dirty="0" err="1"/>
              <a:t>Machinetaal</a:t>
            </a:r>
            <a:r>
              <a:rPr lang="en-US" altLang="nl-NL" sz="2400" dirty="0"/>
              <a:t> is </a:t>
            </a:r>
            <a:r>
              <a:rPr lang="en-US" altLang="nl-NL" sz="2400" dirty="0" err="1"/>
              <a:t>lastig</a:t>
            </a:r>
            <a:r>
              <a:rPr lang="en-US" altLang="nl-NL" sz="2400" dirty="0"/>
              <a:t> </a:t>
            </a:r>
            <a:r>
              <a:rPr lang="en-US" altLang="nl-NL" sz="2400" dirty="0" err="1"/>
              <a:t>voor</a:t>
            </a:r>
            <a:r>
              <a:rPr lang="en-US" altLang="nl-NL" sz="2400" dirty="0"/>
              <a:t> </a:t>
            </a:r>
            <a:r>
              <a:rPr lang="en-US" altLang="nl-NL" sz="2400" dirty="0" err="1"/>
              <a:t>mensen</a:t>
            </a:r>
            <a:r>
              <a:rPr lang="en-US" altLang="nl-NL" sz="2400" dirty="0"/>
              <a:t>.</a:t>
            </a:r>
          </a:p>
          <a:p>
            <a:pPr eaLnBrk="1" hangingPunct="1"/>
            <a:r>
              <a:rPr lang="en-US" altLang="nl-NL" sz="2400" dirty="0" err="1"/>
              <a:t>Machinetaal</a:t>
            </a:r>
            <a:r>
              <a:rPr lang="en-US" altLang="nl-NL" sz="2400" dirty="0"/>
              <a:t> </a:t>
            </a:r>
            <a:r>
              <a:rPr lang="en-US" altLang="nl-NL" sz="2400" dirty="0" err="1"/>
              <a:t>heeft</a:t>
            </a:r>
            <a:r>
              <a:rPr lang="en-US" altLang="nl-NL" sz="2400" dirty="0"/>
              <a:t> </a:t>
            </a:r>
            <a:r>
              <a:rPr lang="en-US" altLang="nl-NL" sz="2400" dirty="0" err="1"/>
              <a:t>alleen</a:t>
            </a:r>
            <a:r>
              <a:rPr lang="en-US" altLang="nl-NL" sz="2400" dirty="0"/>
              <a:t> hele </a:t>
            </a:r>
            <a:r>
              <a:rPr lang="en-US" altLang="nl-NL" sz="2400" dirty="0" err="1"/>
              <a:t>eenvoudige</a:t>
            </a:r>
            <a:r>
              <a:rPr lang="en-US" altLang="nl-NL" sz="2400" dirty="0"/>
              <a:t> </a:t>
            </a:r>
            <a:r>
              <a:rPr lang="en-US" altLang="nl-NL" sz="2400" dirty="0" err="1"/>
              <a:t>instructies</a:t>
            </a:r>
            <a:endParaRPr lang="en-US" altLang="nl-NL" sz="2400" dirty="0"/>
          </a:p>
          <a:p>
            <a:pPr eaLnBrk="1" hangingPunct="1"/>
            <a:endParaRPr lang="en-US" altLang="nl-NL" sz="1400" dirty="0"/>
          </a:p>
          <a:p>
            <a:pPr eaLnBrk="1" hangingPunct="1"/>
            <a:r>
              <a:rPr lang="en-US" altLang="nl-NL" sz="2400" dirty="0" err="1"/>
              <a:t>Oplossing</a:t>
            </a:r>
            <a:r>
              <a:rPr lang="en-US" altLang="nl-NL" sz="2400" dirty="0"/>
              <a:t>: </a:t>
            </a:r>
          </a:p>
          <a:p>
            <a:pPr eaLnBrk="1" hangingPunct="1">
              <a:buFontTx/>
              <a:buNone/>
            </a:pPr>
            <a:r>
              <a:rPr lang="en-US" altLang="nl-NL" sz="2400" dirty="0"/>
              <a:t>	</a:t>
            </a:r>
            <a:r>
              <a:rPr lang="en-US" altLang="nl-NL" sz="2400" dirty="0" err="1"/>
              <a:t>Een</a:t>
            </a:r>
            <a:r>
              <a:rPr lang="en-US" altLang="nl-NL" sz="2400" dirty="0"/>
              <a:t> </a:t>
            </a:r>
            <a:r>
              <a:rPr lang="en-US" altLang="nl-NL" sz="2400" dirty="0" err="1"/>
              <a:t>handigere</a:t>
            </a:r>
            <a:r>
              <a:rPr lang="en-US" altLang="nl-NL" sz="2400" dirty="0"/>
              <a:t> (</a:t>
            </a:r>
            <a:r>
              <a:rPr lang="en-US" altLang="nl-NL" sz="2400" dirty="0" err="1"/>
              <a:t>hogere</a:t>
            </a:r>
            <a:r>
              <a:rPr lang="en-US" altLang="nl-NL" sz="2400" dirty="0"/>
              <a:t>) </a:t>
            </a:r>
            <a:r>
              <a:rPr lang="en-US" altLang="nl-NL" sz="2400" dirty="0" err="1"/>
              <a:t>taal</a:t>
            </a:r>
            <a:r>
              <a:rPr lang="en-US" altLang="nl-NL" sz="2400" dirty="0"/>
              <a:t> </a:t>
            </a:r>
            <a:r>
              <a:rPr lang="en-US" altLang="nl-NL" sz="2400" dirty="0" err="1"/>
              <a:t>gebruiken</a:t>
            </a:r>
            <a:r>
              <a:rPr lang="en-US" altLang="nl-NL" sz="2400" dirty="0"/>
              <a:t> </a:t>
            </a:r>
            <a:r>
              <a:rPr lang="en-US" altLang="nl-NL" sz="2400" dirty="0" err="1"/>
              <a:t>en</a:t>
            </a:r>
            <a:r>
              <a:rPr lang="en-US" altLang="nl-NL" sz="2400" dirty="0"/>
              <a:t> </a:t>
            </a:r>
            <a:r>
              <a:rPr lang="en-US" altLang="nl-NL" sz="2400" dirty="0" err="1"/>
              <a:t>dan</a:t>
            </a:r>
            <a:r>
              <a:rPr lang="en-US" altLang="nl-NL" sz="2400" dirty="0"/>
              <a:t> </a:t>
            </a:r>
            <a:r>
              <a:rPr lang="en-US" altLang="nl-NL" sz="2400" dirty="0" err="1"/>
              <a:t>vertalen</a:t>
            </a:r>
            <a:r>
              <a:rPr lang="en-US" altLang="nl-NL" sz="2400" dirty="0"/>
              <a:t> (</a:t>
            </a:r>
            <a:r>
              <a:rPr lang="en-US" altLang="nl-NL" sz="2400" dirty="0" err="1"/>
              <a:t>compileren</a:t>
            </a:r>
            <a:r>
              <a:rPr lang="en-US" altLang="nl-NL" sz="2400" dirty="0"/>
              <a:t> of </a:t>
            </a:r>
            <a:r>
              <a:rPr lang="en-US" altLang="nl-NL" sz="2400" dirty="0" err="1"/>
              <a:t>interpreteren</a:t>
            </a:r>
            <a:r>
              <a:rPr lang="en-US" altLang="nl-NL" sz="2400" dirty="0"/>
              <a:t>) </a:t>
            </a:r>
            <a:r>
              <a:rPr lang="en-US" altLang="nl-NL" sz="2400" dirty="0" err="1"/>
              <a:t>naar</a:t>
            </a:r>
            <a:r>
              <a:rPr lang="en-US" altLang="nl-NL" sz="2400" dirty="0"/>
              <a:t> </a:t>
            </a:r>
            <a:r>
              <a:rPr lang="en-US" altLang="nl-NL" sz="2400" dirty="0" err="1"/>
              <a:t>machinecode</a:t>
            </a:r>
            <a:endParaRPr lang="en-US" altLang="nl-NL" sz="2400" dirty="0"/>
          </a:p>
          <a:p>
            <a:pPr eaLnBrk="1" hangingPunct="1">
              <a:buFontTx/>
              <a:buNone/>
            </a:pPr>
            <a:endParaRPr lang="en-US" altLang="nl-NL" sz="2400" dirty="0"/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3886200" y="4495800"/>
            <a:ext cx="15240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400">
                <a:solidFill>
                  <a:schemeClr val="tx1"/>
                </a:solidFill>
                <a:latin typeface="Arial" charset="0"/>
              </a:rPr>
              <a:t>if x&lt;3: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400">
                <a:solidFill>
                  <a:schemeClr val="tx1"/>
                </a:solidFill>
                <a:latin typeface="Arial" charset="0"/>
              </a:rPr>
              <a:t>    print “done”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400">
                <a:solidFill>
                  <a:schemeClr val="tx1"/>
                </a:solidFill>
                <a:latin typeface="Arial" charset="0"/>
              </a:rPr>
              <a:t>else: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400">
                <a:solidFill>
                  <a:schemeClr val="tx1"/>
                </a:solidFill>
                <a:latin typeface="Arial" charset="0"/>
              </a:rPr>
              <a:t>    print “failed”</a:t>
            </a:r>
            <a:endParaRPr lang="en-US" altLang="nl-NL" sz="1800" b="0">
              <a:solidFill>
                <a:schemeClr val="tx1"/>
              </a:solidFill>
              <a:latin typeface="Arial" charset="0"/>
            </a:endParaRPr>
          </a:p>
        </p:txBody>
      </p:sp>
      <p:cxnSp>
        <p:nvCxnSpPr>
          <p:cNvPr id="5125" name="AutoShape 6"/>
          <p:cNvCxnSpPr>
            <a:cxnSpLocks noChangeShapeType="1"/>
            <a:stCxn id="5124" idx="3"/>
            <a:endCxn id="5129" idx="1"/>
          </p:cNvCxnSpPr>
          <p:nvPr/>
        </p:nvCxnSpPr>
        <p:spPr bwMode="auto">
          <a:xfrm>
            <a:off x="5410200" y="5067300"/>
            <a:ext cx="10668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26" name="AutoShape 8"/>
          <p:cNvSpPr>
            <a:spLocks noChangeArrowheads="1"/>
          </p:cNvSpPr>
          <p:nvPr/>
        </p:nvSpPr>
        <p:spPr bwMode="auto">
          <a:xfrm>
            <a:off x="2057400" y="4648200"/>
            <a:ext cx="609600" cy="838200"/>
          </a:xfrm>
          <a:prstGeom prst="smileyFace">
            <a:avLst>
              <a:gd name="adj" fmla="val 4653"/>
            </a:avLst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sz="1800" b="0">
              <a:solidFill>
                <a:schemeClr val="tx1"/>
              </a:solidFill>
              <a:latin typeface="Arial" charset="0"/>
            </a:endParaRPr>
          </a:p>
        </p:txBody>
      </p:sp>
      <p:cxnSp>
        <p:nvCxnSpPr>
          <p:cNvPr id="5127" name="AutoShape 9"/>
          <p:cNvCxnSpPr>
            <a:cxnSpLocks noChangeShapeType="1"/>
            <a:stCxn id="5126" idx="6"/>
            <a:endCxn id="5124" idx="1"/>
          </p:cNvCxnSpPr>
          <p:nvPr/>
        </p:nvCxnSpPr>
        <p:spPr bwMode="auto">
          <a:xfrm>
            <a:off x="2667000" y="5067300"/>
            <a:ext cx="12192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28" name="Text Box 10"/>
          <p:cNvSpPr txBox="1">
            <a:spLocks noChangeArrowheads="1"/>
          </p:cNvSpPr>
          <p:nvPr/>
        </p:nvSpPr>
        <p:spPr bwMode="auto">
          <a:xfrm>
            <a:off x="1981200" y="5486401"/>
            <a:ext cx="742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800" b="0" dirty="0" err="1">
                <a:solidFill>
                  <a:schemeClr val="tx1"/>
                </a:solidFill>
                <a:latin typeface="Arial" charset="0"/>
              </a:rPr>
              <a:t>Mens</a:t>
            </a:r>
            <a:endParaRPr lang="en-US" altLang="nl-NL" sz="18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29" name="Rectangle 26"/>
          <p:cNvSpPr>
            <a:spLocks noChangeArrowheads="1"/>
          </p:cNvSpPr>
          <p:nvPr/>
        </p:nvSpPr>
        <p:spPr bwMode="auto">
          <a:xfrm>
            <a:off x="6477000" y="4495800"/>
            <a:ext cx="10668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400">
                <a:solidFill>
                  <a:schemeClr val="tx1"/>
                </a:solidFill>
                <a:latin typeface="Arial" charset="0"/>
              </a:rPr>
              <a:t>0010 1011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400">
                <a:solidFill>
                  <a:schemeClr val="tx1"/>
                </a:solidFill>
                <a:latin typeface="Arial" charset="0"/>
              </a:rPr>
              <a:t>1000 1010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400">
                <a:solidFill>
                  <a:schemeClr val="tx1"/>
                </a:solidFill>
                <a:latin typeface="Arial" charset="0"/>
              </a:rPr>
              <a:t>0010 0011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400">
                <a:solidFill>
                  <a:schemeClr val="tx1"/>
                </a:solidFill>
                <a:latin typeface="Arial" charset="0"/>
              </a:rPr>
              <a:t>1100 1000</a:t>
            </a:r>
            <a:endParaRPr lang="en-US" altLang="nl-NL" sz="18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30" name="Text Box 27"/>
          <p:cNvSpPr txBox="1">
            <a:spLocks noChangeArrowheads="1"/>
          </p:cNvSpPr>
          <p:nvPr/>
        </p:nvSpPr>
        <p:spPr bwMode="auto">
          <a:xfrm>
            <a:off x="6280150" y="5638801"/>
            <a:ext cx="1416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800" b="0" dirty="0" err="1">
                <a:solidFill>
                  <a:schemeClr val="tx1"/>
                </a:solidFill>
                <a:latin typeface="Arial" charset="0"/>
              </a:rPr>
              <a:t>Machinetaal</a:t>
            </a:r>
            <a:endParaRPr lang="en-US" altLang="nl-NL" sz="18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31" name="Text Box 28"/>
          <p:cNvSpPr txBox="1">
            <a:spLocks noChangeArrowheads="1"/>
          </p:cNvSpPr>
          <p:nvPr/>
        </p:nvSpPr>
        <p:spPr bwMode="auto">
          <a:xfrm>
            <a:off x="8610600" y="5638801"/>
            <a:ext cx="1212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800" b="0" dirty="0">
                <a:solidFill>
                  <a:schemeClr val="tx1"/>
                </a:solidFill>
                <a:latin typeface="Arial" charset="0"/>
              </a:rPr>
              <a:t>Processor</a:t>
            </a:r>
          </a:p>
        </p:txBody>
      </p:sp>
      <p:sp>
        <p:nvSpPr>
          <p:cNvPr id="5132" name="Text Box 29"/>
          <p:cNvSpPr txBox="1">
            <a:spLocks noChangeArrowheads="1"/>
          </p:cNvSpPr>
          <p:nvPr/>
        </p:nvSpPr>
        <p:spPr bwMode="auto">
          <a:xfrm>
            <a:off x="3968750" y="5638801"/>
            <a:ext cx="1365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800" b="0" dirty="0" err="1">
                <a:solidFill>
                  <a:schemeClr val="tx1"/>
                </a:solidFill>
                <a:latin typeface="Arial" charset="0"/>
              </a:rPr>
              <a:t>Hogere</a:t>
            </a:r>
            <a:r>
              <a:rPr lang="en-US" altLang="nl-NL" sz="1800" b="0" dirty="0">
                <a:solidFill>
                  <a:schemeClr val="tx1"/>
                </a:solidFill>
                <a:latin typeface="Arial" charset="0"/>
              </a:rPr>
              <a:t> taal</a:t>
            </a:r>
          </a:p>
        </p:txBody>
      </p:sp>
      <p:cxnSp>
        <p:nvCxnSpPr>
          <p:cNvPr id="5134" name="AutoShape 35"/>
          <p:cNvCxnSpPr>
            <a:cxnSpLocks noChangeShapeType="1"/>
            <a:stCxn id="5129" idx="3"/>
          </p:cNvCxnSpPr>
          <p:nvPr/>
        </p:nvCxnSpPr>
        <p:spPr bwMode="auto">
          <a:xfrm flipV="1">
            <a:off x="7543801" y="5043866"/>
            <a:ext cx="682625" cy="2343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6" name="Picture 4">
            <a:extLst>
              <a:ext uri="{FF2B5EF4-FFF2-40B4-BE49-F238E27FC236}">
                <a16:creationId xmlns:a16="http://schemas.microsoft.com/office/drawing/2014/main" id="{186942BE-96AE-4049-BA9D-4464250EF8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781" b="91036" l="3352" r="9553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034" y="4191993"/>
            <a:ext cx="1807369" cy="168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126" grpId="0" animBg="1"/>
      <p:bldP spid="5128" grpId="0"/>
      <p:bldP spid="5129" grpId="0" animBg="1"/>
      <p:bldP spid="5130" grpId="0"/>
      <p:bldP spid="5131" grpId="0"/>
      <p:bldP spid="51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Compileren vs. Interpreteren</a:t>
            </a:r>
          </a:p>
        </p:txBody>
      </p:sp>
      <p:sp>
        <p:nvSpPr>
          <p:cNvPr id="6147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altLang="nl-NL" dirty="0"/>
              <a:t>Sommige hogere talen gecompileerd (programmeertalen)</a:t>
            </a:r>
          </a:p>
          <a:p>
            <a:pPr lvl="1"/>
            <a:r>
              <a:rPr lang="nl-NL" altLang="nl-NL" dirty="0"/>
              <a:t>Code wordt vooraf vertaald naar machinetaal. De resulterende machinetaal wordt in een keer uitgevoerd</a:t>
            </a:r>
          </a:p>
          <a:p>
            <a:r>
              <a:rPr lang="nl-NL" altLang="nl-NL" dirty="0"/>
              <a:t>Andere talen geïnterpreteerd (scripttalen)</a:t>
            </a:r>
          </a:p>
          <a:p>
            <a:pPr lvl="1"/>
            <a:r>
              <a:rPr lang="nl-NL" altLang="nl-NL" dirty="0"/>
              <a:t>De code wordt pas bij het uitvoeren regel voor regel vertaald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9677400" cy="1143000"/>
          </a:xfrm>
        </p:spPr>
        <p:txBody>
          <a:bodyPr/>
          <a:lstStyle/>
          <a:p>
            <a:pPr>
              <a:defRPr/>
            </a:pPr>
            <a:r>
              <a:rPr lang="nl-NL" dirty="0"/>
              <a:t>Compileren vs. Interpreteren (2)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295401"/>
            <a:ext cx="9448800" cy="4525963"/>
          </a:xfrm>
        </p:spPr>
        <p:txBody>
          <a:bodyPr>
            <a:normAutofit/>
          </a:bodyPr>
          <a:lstStyle/>
          <a:p>
            <a:r>
              <a:rPr lang="nl-NL" altLang="nl-NL" dirty="0"/>
              <a:t>Compileren</a:t>
            </a:r>
          </a:p>
          <a:p>
            <a:pPr lvl="1"/>
            <a:r>
              <a:rPr lang="nl-NL" altLang="nl-NL" dirty="0"/>
              <a:t>Nadeel: Apart compileren voor verschillende systemen</a:t>
            </a:r>
          </a:p>
          <a:p>
            <a:pPr lvl="1"/>
            <a:r>
              <a:rPr lang="nl-NL" altLang="nl-NL" dirty="0"/>
              <a:t>Voordeel: Programma’s draaien sneller, omdat alles al vooraf vertaald is</a:t>
            </a:r>
          </a:p>
          <a:p>
            <a:r>
              <a:rPr lang="nl-NL" altLang="nl-NL" dirty="0"/>
              <a:t>Interpreteren</a:t>
            </a:r>
          </a:p>
          <a:p>
            <a:pPr lvl="1"/>
            <a:r>
              <a:rPr lang="nl-NL" altLang="nl-NL" dirty="0"/>
              <a:t>Voordeel: Is flexibel: draait rechtstreeks op verschillende systemen (mits goede software aanwezig)</a:t>
            </a:r>
          </a:p>
          <a:p>
            <a:pPr lvl="1"/>
            <a:r>
              <a:rPr lang="nl-NL" altLang="nl-NL" dirty="0"/>
              <a:t>Nadeel: Is trager: tijdens uitvoeren pas vertaald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Leren programmeren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11430000" cy="5334000"/>
          </a:xfrm>
        </p:spPr>
        <p:txBody>
          <a:bodyPr>
            <a:normAutofit/>
          </a:bodyPr>
          <a:lstStyle/>
          <a:p>
            <a:r>
              <a:rPr lang="nl-NL" sz="2800" dirty="0"/>
              <a:t>Vooral een “manier van denken”</a:t>
            </a:r>
          </a:p>
          <a:p>
            <a:pPr lvl="1"/>
            <a:r>
              <a:rPr lang="nl-NL" sz="2800" dirty="0"/>
              <a:t>Problemen opdelen in stukken</a:t>
            </a:r>
          </a:p>
          <a:p>
            <a:pPr lvl="1"/>
            <a:r>
              <a:rPr lang="nl-NL" sz="2800" dirty="0"/>
              <a:t>Structuren doorzien</a:t>
            </a:r>
          </a:p>
          <a:p>
            <a:pPr lvl="1"/>
            <a:r>
              <a:rPr lang="nl-NL" sz="2800" dirty="0"/>
              <a:t>Gegevens ordenen</a:t>
            </a:r>
          </a:p>
          <a:p>
            <a:pPr lvl="1"/>
            <a:r>
              <a:rPr lang="nl-NL" sz="2800" dirty="0"/>
              <a:t>Logische aanpak</a:t>
            </a:r>
          </a:p>
          <a:p>
            <a:pPr lvl="1"/>
            <a:r>
              <a:rPr lang="nl-NL" sz="2800" dirty="0"/>
              <a:t>Creativiteit (!)</a:t>
            </a:r>
          </a:p>
          <a:p>
            <a:r>
              <a:rPr lang="nl-NL" sz="2800" dirty="0"/>
              <a:t>Taal is slechts instrument</a:t>
            </a:r>
          </a:p>
          <a:p>
            <a:pPr lvl="1"/>
            <a:r>
              <a:rPr lang="nl-NL" sz="2800" dirty="0"/>
              <a:t>Je hebt een taal nodig om je programma’s in te schrijven</a:t>
            </a:r>
          </a:p>
          <a:p>
            <a:pPr lvl="1"/>
            <a:r>
              <a:rPr lang="nl-NL" sz="2800" dirty="0"/>
              <a:t>Als je in 1 taal kunt schrijven kun je snel andere talen leren (manier van denken blijft hetzelfde!)</a:t>
            </a:r>
          </a:p>
          <a:p>
            <a:pPr lvl="1"/>
            <a:endParaRPr lang="nl-NL" sz="2800" dirty="0"/>
          </a:p>
          <a:p>
            <a:pPr lvl="1"/>
            <a:endParaRPr lang="nl-NL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0" y="2743200"/>
            <a:ext cx="5486400" cy="112371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chemeClr val="bg1"/>
                </a:solidFill>
              </a:rPr>
              <a:t>“Computer Science is no more about computers than astronomy is about telescopes.”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		        - E. Dijkstra</a:t>
            </a:r>
            <a:endParaRPr lang="nl-NL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982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Python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altLang="nl-NL" dirty="0"/>
              <a:t>We leren de taal Python</a:t>
            </a:r>
          </a:p>
          <a:p>
            <a:pPr lvl="1"/>
            <a:r>
              <a:rPr lang="nl-NL" altLang="nl-NL" dirty="0"/>
              <a:t>Scripttaal, dus geïnterpreteerd</a:t>
            </a:r>
          </a:p>
          <a:p>
            <a:pPr lvl="1"/>
            <a:r>
              <a:rPr lang="nl-NL" altLang="nl-NL" dirty="0"/>
              <a:t>Tegenwoordig een van de meest gebruikte talen</a:t>
            </a:r>
          </a:p>
          <a:p>
            <a:pPr lvl="1"/>
            <a:r>
              <a:rPr lang="nl-NL" altLang="nl-NL" dirty="0"/>
              <a:t>Relatief makkelijk de basics te leren, maar toch zeer krachtig</a:t>
            </a:r>
          </a:p>
          <a:p>
            <a:pPr lvl="1"/>
            <a:r>
              <a:rPr lang="nl-NL" altLang="nl-NL" dirty="0"/>
              <a:t>Alle software is vrij beschikbaar</a:t>
            </a:r>
          </a:p>
          <a:p>
            <a:pPr lvl="1"/>
            <a:r>
              <a:rPr lang="nl-NL" altLang="nl-NL" dirty="0"/>
              <a:t>Zeer veel “</a:t>
            </a:r>
            <a:r>
              <a:rPr lang="nl-NL" altLang="nl-NL" dirty="0" err="1"/>
              <a:t>libaries</a:t>
            </a:r>
            <a:r>
              <a:rPr lang="nl-NL" altLang="nl-NL" dirty="0"/>
              <a:t>” beschikbaar voor uiteenlopende toepassingen.</a:t>
            </a:r>
          </a:p>
          <a:p>
            <a:pPr lvl="1"/>
            <a:endParaRPr lang="nl-NL" altLang="nl-NL" dirty="0"/>
          </a:p>
        </p:txBody>
      </p:sp>
      <p:pic>
        <p:nvPicPr>
          <p:cNvPr id="8197" name="Picture 5" descr="https://s14-eu5.ixquick.com/cgi-bin/serveimage?url=http:%2F%2Fwww.pybotic.com%2Fwp-content%2Fuploads%2F2015%2F07%2Fpython-logo-master-850x400.png&amp;sp=39556516ab8e4fcdc00c0eb2985934e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8275" y="311852"/>
            <a:ext cx="40481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11049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Programmeerlessen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43001"/>
            <a:ext cx="110490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nl-NL" dirty="0"/>
              <a:t>Online Python cursus</a:t>
            </a:r>
          </a:p>
          <a:p>
            <a:pPr lvl="1" eaLnBrk="1" hangingPunct="1"/>
            <a:r>
              <a:rPr lang="en-US" altLang="nl-NL" dirty="0" err="1"/>
              <a:t>Interactieve</a:t>
            </a:r>
            <a:r>
              <a:rPr lang="en-US" altLang="nl-NL" dirty="0"/>
              <a:t> Cursus Python. </a:t>
            </a:r>
            <a:r>
              <a:rPr lang="en-US" altLang="nl-NL" dirty="0" err="1"/>
              <a:t>Geschikt</a:t>
            </a:r>
            <a:r>
              <a:rPr lang="en-US" altLang="nl-NL" dirty="0"/>
              <a:t> </a:t>
            </a:r>
            <a:r>
              <a:rPr lang="en-US" altLang="nl-NL" dirty="0" err="1"/>
              <a:t>voor</a:t>
            </a:r>
            <a:r>
              <a:rPr lang="en-US" altLang="nl-NL" dirty="0"/>
              <a:t> </a:t>
            </a:r>
            <a:r>
              <a:rPr lang="en-US" altLang="nl-NL" dirty="0" err="1"/>
              <a:t>zelfstudie</a:t>
            </a:r>
            <a:endParaRPr lang="en-US" altLang="nl-NL" dirty="0"/>
          </a:p>
          <a:p>
            <a:pPr lvl="1" eaLnBrk="1" hangingPunct="1"/>
            <a:r>
              <a:rPr lang="en-US" altLang="nl-NL" dirty="0" err="1"/>
              <a:t>Stof</a:t>
            </a:r>
            <a:r>
              <a:rPr lang="en-US" altLang="nl-NL" dirty="0"/>
              <a:t> “</a:t>
            </a:r>
            <a:r>
              <a:rPr lang="en-US" altLang="nl-NL" dirty="0" err="1"/>
              <a:t>stapelt</a:t>
            </a:r>
            <a:r>
              <a:rPr lang="en-US" altLang="nl-NL" dirty="0"/>
              <a:t> op </a:t>
            </a:r>
            <a:r>
              <a:rPr lang="en-US" altLang="nl-NL" dirty="0" err="1"/>
              <a:t>elkaar</a:t>
            </a:r>
            <a:r>
              <a:rPr lang="en-US" altLang="nl-NL" dirty="0"/>
              <a:t>”, </a:t>
            </a:r>
            <a:r>
              <a:rPr lang="en-US" altLang="nl-NL" dirty="0" err="1"/>
              <a:t>dus</a:t>
            </a:r>
            <a:r>
              <a:rPr lang="en-US" altLang="nl-NL" dirty="0"/>
              <a:t> </a:t>
            </a:r>
            <a:r>
              <a:rPr lang="en-US" altLang="nl-NL" dirty="0" err="1"/>
              <a:t>probeer</a:t>
            </a:r>
            <a:r>
              <a:rPr lang="en-US" altLang="nl-NL" dirty="0"/>
              <a:t> </a:t>
            </a:r>
            <a:r>
              <a:rPr lang="en-US" altLang="nl-NL" dirty="0" err="1"/>
              <a:t>goed</a:t>
            </a:r>
            <a:r>
              <a:rPr lang="en-US" altLang="nl-NL" dirty="0"/>
              <a:t> </a:t>
            </a:r>
            <a:r>
              <a:rPr lang="en-US" altLang="nl-NL" dirty="0" err="1"/>
              <a:t>bij</a:t>
            </a:r>
            <a:r>
              <a:rPr lang="en-US" altLang="nl-NL" dirty="0"/>
              <a:t> </a:t>
            </a:r>
            <a:r>
              <a:rPr lang="en-US" altLang="nl-NL" dirty="0" err="1"/>
              <a:t>te</a:t>
            </a:r>
            <a:r>
              <a:rPr lang="en-US" altLang="nl-NL" dirty="0"/>
              <a:t> </a:t>
            </a:r>
            <a:r>
              <a:rPr lang="en-US" altLang="nl-NL" dirty="0" err="1"/>
              <a:t>blijven</a:t>
            </a:r>
            <a:r>
              <a:rPr lang="en-US" altLang="nl-NL" dirty="0"/>
              <a:t> (</a:t>
            </a:r>
            <a:r>
              <a:rPr lang="en-US" altLang="nl-NL" dirty="0" err="1"/>
              <a:t>studiewijzer</a:t>
            </a:r>
            <a:r>
              <a:rPr lang="en-US" altLang="nl-NL" dirty="0"/>
              <a:t>!)</a:t>
            </a:r>
          </a:p>
          <a:p>
            <a:pPr eaLnBrk="1" hangingPunct="1"/>
            <a:r>
              <a:rPr lang="en-US" altLang="nl-NL" dirty="0"/>
              <a:t>Extra </a:t>
            </a:r>
            <a:r>
              <a:rPr lang="en-US" altLang="nl-NL" dirty="0" err="1"/>
              <a:t>opgaven</a:t>
            </a:r>
            <a:r>
              <a:rPr lang="en-US" altLang="nl-NL" dirty="0"/>
              <a:t> </a:t>
            </a:r>
            <a:r>
              <a:rPr lang="en-US" altLang="nl-NL" dirty="0" err="1"/>
              <a:t>Wt</a:t>
            </a:r>
            <a:endParaRPr lang="en-US" altLang="nl-NL" dirty="0"/>
          </a:p>
          <a:p>
            <a:pPr lvl="1" eaLnBrk="1" hangingPunct="1"/>
            <a:r>
              <a:rPr lang="en-US" altLang="nl-NL" dirty="0" err="1"/>
              <a:t>Veel</a:t>
            </a:r>
            <a:r>
              <a:rPr lang="en-US" altLang="nl-NL" dirty="0"/>
              <a:t> </a:t>
            </a:r>
            <a:r>
              <a:rPr lang="en-US" altLang="nl-NL" dirty="0" err="1"/>
              <a:t>oefenen</a:t>
            </a:r>
            <a:r>
              <a:rPr lang="en-US" altLang="nl-NL" dirty="0"/>
              <a:t> </a:t>
            </a:r>
            <a:r>
              <a:rPr lang="en-US" altLang="nl-NL" dirty="0" err="1"/>
              <a:t>belangrijk</a:t>
            </a:r>
            <a:r>
              <a:rPr lang="en-US" altLang="nl-NL" dirty="0"/>
              <a:t>: </a:t>
            </a:r>
            <a:r>
              <a:rPr lang="nl-NL" altLang="nl-NL" dirty="0" err="1"/>
              <a:t>Wt</a:t>
            </a:r>
            <a:r>
              <a:rPr lang="nl-NL" altLang="nl-NL" dirty="0"/>
              <a:t> geeft extra opgaven parallel aan Cursus</a:t>
            </a:r>
            <a:endParaRPr lang="en-US" altLang="nl-NL" dirty="0"/>
          </a:p>
          <a:p>
            <a:pPr eaLnBrk="1" hangingPunct="1"/>
            <a:r>
              <a:rPr lang="en-US" altLang="nl-NL" dirty="0" err="1"/>
              <a:t>Eventuele</a:t>
            </a:r>
            <a:r>
              <a:rPr lang="en-US" altLang="nl-NL" dirty="0"/>
              <a:t> </a:t>
            </a:r>
            <a:r>
              <a:rPr lang="en-US" altLang="nl-NL" dirty="0" err="1"/>
              <a:t>verdieping</a:t>
            </a:r>
            <a:endParaRPr lang="en-US" altLang="nl-NL" dirty="0"/>
          </a:p>
          <a:p>
            <a:pPr lvl="1" eaLnBrk="1" hangingPunct="1"/>
            <a:r>
              <a:rPr lang="en-US" altLang="nl-NL" dirty="0" err="1"/>
              <a:t>Voor</a:t>
            </a:r>
            <a:r>
              <a:rPr lang="en-US" altLang="nl-NL" dirty="0"/>
              <a:t> </a:t>
            </a:r>
            <a:r>
              <a:rPr lang="en-US" altLang="nl-NL" dirty="0" err="1"/>
              <a:t>ervaren</a:t>
            </a:r>
            <a:r>
              <a:rPr lang="en-US" altLang="nl-NL" dirty="0"/>
              <a:t> </a:t>
            </a:r>
            <a:r>
              <a:rPr lang="en-US" altLang="nl-NL" dirty="0" err="1"/>
              <a:t>programmeurs</a:t>
            </a:r>
            <a:r>
              <a:rPr lang="en-US" altLang="nl-NL" dirty="0"/>
              <a:t> of </a:t>
            </a:r>
            <a:r>
              <a:rPr lang="en-US" altLang="nl-NL" dirty="0" err="1"/>
              <a:t>snelle</a:t>
            </a:r>
            <a:r>
              <a:rPr lang="en-US" altLang="nl-NL" dirty="0"/>
              <a:t> </a:t>
            </a:r>
            <a:r>
              <a:rPr lang="en-US" altLang="nl-NL" dirty="0" err="1"/>
              <a:t>leerders</a:t>
            </a:r>
            <a:r>
              <a:rPr lang="en-US" altLang="nl-NL" dirty="0"/>
              <a:t> is extra </a:t>
            </a:r>
            <a:r>
              <a:rPr lang="en-US" altLang="nl-NL" dirty="0" err="1"/>
              <a:t>uitdaging</a:t>
            </a:r>
            <a:r>
              <a:rPr lang="en-US" altLang="nl-NL" dirty="0"/>
              <a:t> </a:t>
            </a:r>
            <a:r>
              <a:rPr lang="en-US" altLang="nl-NL" dirty="0" err="1"/>
              <a:t>aanwezig</a:t>
            </a:r>
            <a:endParaRPr lang="en-US" alt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chnisch">
  <a:themeElements>
    <a:clrScheme name="Technisch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Candara">
      <a:maj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sch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358</TotalTime>
  <Words>540</Words>
  <Application>Microsoft Office PowerPoint</Application>
  <PresentationFormat>Breedbeeld</PresentationFormat>
  <Paragraphs>97</Paragraphs>
  <Slides>11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6" baseType="lpstr">
      <vt:lpstr>Arial</vt:lpstr>
      <vt:lpstr>Candara</vt:lpstr>
      <vt:lpstr>Courier New</vt:lpstr>
      <vt:lpstr>Wingdings 2</vt:lpstr>
      <vt:lpstr>Technisch</vt:lpstr>
      <vt:lpstr>Programmeren</vt:lpstr>
      <vt:lpstr>Wat is programmeren?</vt:lpstr>
      <vt:lpstr>Assembleertaal</vt:lpstr>
      <vt:lpstr>Hogere talen</vt:lpstr>
      <vt:lpstr>Compileren vs. Interpreteren</vt:lpstr>
      <vt:lpstr>Compileren vs. Interpreteren (2)</vt:lpstr>
      <vt:lpstr>Leren programmeren</vt:lpstr>
      <vt:lpstr>Python</vt:lpstr>
      <vt:lpstr>Programmeerlessen</vt:lpstr>
      <vt:lpstr>Programmeerlessen (2)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Programmeren(1)</dc:title>
  <dc:creator>Jochum van Weert</dc:creator>
  <cp:lastModifiedBy>Jochum van Weert</cp:lastModifiedBy>
  <cp:revision>31</cp:revision>
  <dcterms:created xsi:type="dcterms:W3CDTF">2007-03-24T13:38:54Z</dcterms:created>
  <dcterms:modified xsi:type="dcterms:W3CDTF">2025-08-22T09:48:41Z</dcterms:modified>
</cp:coreProperties>
</file>