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1" r:id="rId7"/>
    <p:sldId id="258" r:id="rId8"/>
    <p:sldId id="262" r:id="rId9"/>
    <p:sldId id="264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E5411B-A0EF-46AF-92D3-3B3DA291B096}" v="265" dt="2025-05-16T08:34:21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21" d="100"/>
          <a:sy n="121" d="100"/>
        </p:scale>
        <p:origin x="523" y="91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chum van Weert" userId="e812d8bf-5947-4d1b-80fd-fcb855497364" providerId="ADAL" clId="{13E5411B-A0EF-46AF-92D3-3B3DA291B096}"/>
    <pc:docChg chg="custSel modSld">
      <pc:chgData name="Jochum van Weert" userId="e812d8bf-5947-4d1b-80fd-fcb855497364" providerId="ADAL" clId="{13E5411B-A0EF-46AF-92D3-3B3DA291B096}" dt="2025-05-16T08:34:21.611" v="273" actId="20577"/>
      <pc:docMkLst>
        <pc:docMk/>
      </pc:docMkLst>
      <pc:sldChg chg="modSp mod modAnim">
        <pc:chgData name="Jochum van Weert" userId="e812d8bf-5947-4d1b-80fd-fcb855497364" providerId="ADAL" clId="{13E5411B-A0EF-46AF-92D3-3B3DA291B096}" dt="2025-05-16T08:31:07.697" v="22" actId="20577"/>
        <pc:sldMkLst>
          <pc:docMk/>
          <pc:sldMk cId="1521859339" sldId="276"/>
        </pc:sldMkLst>
        <pc:spChg chg="mod">
          <ac:chgData name="Jochum van Weert" userId="e812d8bf-5947-4d1b-80fd-fcb855497364" providerId="ADAL" clId="{13E5411B-A0EF-46AF-92D3-3B3DA291B096}" dt="2025-05-16T08:31:07.697" v="22" actId="20577"/>
          <ac:spMkLst>
            <pc:docMk/>
            <pc:sldMk cId="1521859339" sldId="276"/>
            <ac:spMk id="3" creationId="{CE5348E8-C0E9-4D94-9722-452B2420DDCC}"/>
          </ac:spMkLst>
        </pc:spChg>
      </pc:sldChg>
      <pc:sldChg chg="modSp mod modAnim">
        <pc:chgData name="Jochum van Weert" userId="e812d8bf-5947-4d1b-80fd-fcb855497364" providerId="ADAL" clId="{13E5411B-A0EF-46AF-92D3-3B3DA291B096}" dt="2025-05-16T08:32:58.757" v="132" actId="20577"/>
        <pc:sldMkLst>
          <pc:docMk/>
          <pc:sldMk cId="550325797" sldId="277"/>
        </pc:sldMkLst>
        <pc:spChg chg="mod">
          <ac:chgData name="Jochum van Weert" userId="e812d8bf-5947-4d1b-80fd-fcb855497364" providerId="ADAL" clId="{13E5411B-A0EF-46AF-92D3-3B3DA291B096}" dt="2025-05-16T08:32:58.757" v="132" actId="20577"/>
          <ac:spMkLst>
            <pc:docMk/>
            <pc:sldMk cId="550325797" sldId="277"/>
            <ac:spMk id="3" creationId="{292D2D94-9DE6-4A8F-AFEC-509E783E6800}"/>
          </ac:spMkLst>
        </pc:spChg>
        <pc:picChg chg="mod">
          <ac:chgData name="Jochum van Weert" userId="e812d8bf-5947-4d1b-80fd-fcb855497364" providerId="ADAL" clId="{13E5411B-A0EF-46AF-92D3-3B3DA291B096}" dt="2025-05-16T08:31:49.651" v="34" actId="1076"/>
          <ac:picMkLst>
            <pc:docMk/>
            <pc:sldMk cId="550325797" sldId="277"/>
            <ac:picMk id="5" creationId="{55EFA72A-32D1-4F6A-8583-8EA65A282778}"/>
          </ac:picMkLst>
        </pc:picChg>
      </pc:sldChg>
      <pc:sldChg chg="modSp mod modAnim">
        <pc:chgData name="Jochum van Weert" userId="e812d8bf-5947-4d1b-80fd-fcb855497364" providerId="ADAL" clId="{13E5411B-A0EF-46AF-92D3-3B3DA291B096}" dt="2025-05-16T08:34:21.611" v="273" actId="20577"/>
        <pc:sldMkLst>
          <pc:docMk/>
          <pc:sldMk cId="3246765837" sldId="278"/>
        </pc:sldMkLst>
        <pc:spChg chg="mod">
          <ac:chgData name="Jochum van Weert" userId="e812d8bf-5947-4d1b-80fd-fcb855497364" providerId="ADAL" clId="{13E5411B-A0EF-46AF-92D3-3B3DA291B096}" dt="2025-05-16T08:34:21.611" v="273" actId="20577"/>
          <ac:spMkLst>
            <pc:docMk/>
            <pc:sldMk cId="3246765837" sldId="278"/>
            <ac:spMk id="3" creationId="{45FB1A74-5C01-41C9-9E9E-E6C6BD3AF851}"/>
          </ac:spMkLst>
        </pc:spChg>
        <pc:picChg chg="mod">
          <ac:chgData name="Jochum van Weert" userId="e812d8bf-5947-4d1b-80fd-fcb855497364" providerId="ADAL" clId="{13E5411B-A0EF-46AF-92D3-3B3DA291B096}" dt="2025-05-16T08:33:56.661" v="234" actId="1076"/>
          <ac:picMkLst>
            <pc:docMk/>
            <pc:sldMk cId="3246765837" sldId="278"/>
            <ac:picMk id="5" creationId="{FC23E89C-819C-449B-ABCE-C57627BB7F3A}"/>
          </ac:picMkLst>
        </pc:picChg>
      </pc:sldChg>
    </pc:docChg>
  </pc:docChgLst>
  <pc:docChgLst>
    <pc:chgData name="Jochum van Weert" userId="e812d8bf-5947-4d1b-80fd-fcb855497364" providerId="ADAL" clId="{3826C96B-F8EA-4158-990C-BC7B995F7D10}"/>
    <pc:docChg chg="modSld">
      <pc:chgData name="Jochum van Weert" userId="e812d8bf-5947-4d1b-80fd-fcb855497364" providerId="ADAL" clId="{3826C96B-F8EA-4158-990C-BC7B995F7D10}" dt="2024-05-26T12:18:07.791" v="68" actId="6549"/>
      <pc:docMkLst>
        <pc:docMk/>
      </pc:docMkLst>
      <pc:sldChg chg="modSp">
        <pc:chgData name="Jochum van Weert" userId="e812d8bf-5947-4d1b-80fd-fcb855497364" providerId="ADAL" clId="{3826C96B-F8EA-4158-990C-BC7B995F7D10}" dt="2024-05-26T12:15:18.368" v="64" actId="20577"/>
        <pc:sldMkLst>
          <pc:docMk/>
          <pc:sldMk cId="550325797" sldId="277"/>
        </pc:sldMkLst>
      </pc:sldChg>
      <pc:sldChg chg="modSp modAnim">
        <pc:chgData name="Jochum van Weert" userId="e812d8bf-5947-4d1b-80fd-fcb855497364" providerId="ADAL" clId="{3826C96B-F8EA-4158-990C-BC7B995F7D10}" dt="2024-05-26T12:18:07.791" v="68" actId="6549"/>
        <pc:sldMkLst>
          <pc:docMk/>
          <pc:sldMk cId="3246765837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10DCCF9-6BCE-4E40-A53D-578A3D75CDFE}" type="datetime1">
              <a:rPr lang="nl-NL" smtClean="0"/>
              <a:t>25-5-2026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45ACAF8E-318A-4EFE-8633-D9E72ABCE0ED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110C1B5-9736-4542-876B-E14279A682BC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5EE2CF44-2B13-41B4-A334-1CDF534EEBB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2CF44-2B13-41B4-A334-1CDF534EEBBF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9147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7" name="Rechthoek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77C8728-0219-4A42-9A51-2FD81C6BEE42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694D4BE3-9215-474D-B2D5-2CBE16B6F180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822EA59E-C15B-4F0F-99B8-622F79164DF1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rtlCol="0" anchor="b">
            <a:normAutofit/>
          </a:bodyPr>
          <a:lstStyle>
            <a:lvl1pPr algn="l" rtl="0">
              <a:defRPr sz="54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7DD6CFC-6839-4776-BA7E-AFAF068664F0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rtlCol="0" anchor="ctr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0402880-96F8-4F94-A955-F9215176AD52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255EB0FD-47DA-40E7-A305-67F639331154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E5F0F39A-8BA8-4F9C-85EF-05B4A43CF058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0E42ED7D-C94C-441E-963A-14586BD6F3D3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 sz="1600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rtlCol="0" anchor="b">
            <a:normAutofit/>
          </a:bodyPr>
          <a:lstStyle>
            <a:lvl1pPr algn="l" rtl="0">
              <a:defRPr sz="340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r">
              <a:defRPr/>
            </a:lvl1pPr>
          </a:lstStyle>
          <a:p>
            <a:fld id="{49688AE3-6598-403F-B5CE-398E7CD30E44}" type="datetime1">
              <a:rPr lang="nl-NL" smtClean="0"/>
              <a:pPr/>
              <a:t>25-5-2026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algn="r"/>
            <a:fld id="{5AB11C0F-B5BD-4E8E-87F1-E5DC9DB8DE48}" type="datetime1">
              <a:rPr lang="nl-NL" smtClean="0"/>
              <a:pPr algn="r"/>
              <a:t>25-5-2026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ribbble.com/shots/271413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dirty="0"/>
              <a:t>PO Physical Computing</a:t>
            </a:r>
            <a:br>
              <a:rPr lang="nl-NL" dirty="0"/>
            </a:br>
            <a:r>
              <a:rPr lang="nl-NL" dirty="0"/>
              <a:t>Arduino (klas 5 deel)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dirty="0"/>
              <a:t>Informatica neemt nu ook de fysieke wereld over *</a:t>
            </a:r>
            <a:r>
              <a:rPr lang="nl-NL" dirty="0" err="1"/>
              <a:t>muhahahaha</a:t>
            </a:r>
            <a:r>
              <a:rPr lang="nl-NL" dirty="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7BA2B4-7C40-580B-FBB5-2B6FD54C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95536"/>
          </a:xfrm>
        </p:spPr>
        <p:txBody>
          <a:bodyPr/>
          <a:lstStyle/>
          <a:p>
            <a:pPr algn="ctr"/>
            <a:r>
              <a:rPr lang="en-US" dirty="0" err="1"/>
              <a:t>Knutselen</a:t>
            </a:r>
            <a:r>
              <a:rPr lang="en-US" dirty="0"/>
              <a:t> maar!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38BE51D0-BE25-4243-B2F4-EAE8FEAC3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216224"/>
            <a:ext cx="10857749" cy="5184576"/>
          </a:xfrm>
          <a:noFill/>
        </p:spPr>
      </p:pic>
    </p:spTree>
    <p:extLst>
      <p:ext uri="{BB962C8B-B14F-4D97-AF65-F5344CB8AC3E}">
        <p14:creationId xmlns:p14="http://schemas.microsoft.com/office/powerpoint/2010/main" val="447479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DE1D9-384C-4A78-A9D9-2B3876C3A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404664"/>
            <a:ext cx="10492667" cy="692011"/>
          </a:xfrm>
        </p:spPr>
        <p:txBody>
          <a:bodyPr>
            <a:normAutofit/>
          </a:bodyPr>
          <a:lstStyle/>
          <a:p>
            <a:r>
              <a:rPr lang="nl-NL" dirty="0"/>
              <a:t>Wat is </a:t>
            </a:r>
            <a:r>
              <a:rPr lang="nl-NL" dirty="0" err="1"/>
              <a:t>physical</a:t>
            </a:r>
            <a:r>
              <a:rPr lang="nl-NL" dirty="0"/>
              <a:t> computing?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2A20AC-81ED-4DF3-BCC7-8BFADCFC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628800"/>
            <a:ext cx="7952307" cy="3280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2400" dirty="0"/>
              <a:t>Combinatie tussen hardware en software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Invoer: sensoren</a:t>
            </a:r>
          </a:p>
          <a:p>
            <a:pPr marL="4000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Bv: lichtsensor, knopjes, detectielussen, temperatuursensor, </a:t>
            </a:r>
            <a:r>
              <a:rPr lang="nl-NL" sz="2400" dirty="0" err="1"/>
              <a:t>afstandsensor</a:t>
            </a:r>
            <a:endParaRPr lang="nl-NL" sz="2400" dirty="0"/>
          </a:p>
          <a:p>
            <a:pPr>
              <a:lnSpc>
                <a:spcPct val="100000"/>
              </a:lnSpc>
            </a:pPr>
            <a:r>
              <a:rPr lang="nl-NL" sz="2400" dirty="0"/>
              <a:t>Uitvoer: actuatoren</a:t>
            </a:r>
          </a:p>
          <a:p>
            <a:pPr marL="40005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Bv: elektromotor, lampje, speaker, etc. </a:t>
            </a:r>
          </a:p>
          <a:p>
            <a:pPr>
              <a:lnSpc>
                <a:spcPct val="100000"/>
              </a:lnSpc>
            </a:pPr>
            <a:r>
              <a:rPr lang="nl-NL" sz="2400" dirty="0"/>
              <a:t>Regelsysteem (microcontroller)</a:t>
            </a:r>
          </a:p>
          <a:p>
            <a:pPr marL="5143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In ons geval: Arduino</a:t>
            </a:r>
          </a:p>
          <a:p>
            <a:pPr marL="5143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Programmeerbaar, verwerkt invoer tot uitvoer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09D3A06-20D1-0BB8-3A0A-675DD8382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65873"/>
            <a:ext cx="5910994" cy="18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9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95A74-8235-40CA-885C-39C226276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80605"/>
            <a:ext cx="10801200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Toepassingen </a:t>
            </a:r>
            <a:br>
              <a:rPr lang="nl-NL" dirty="0"/>
            </a:br>
            <a:r>
              <a:rPr lang="nl-NL" sz="3600" dirty="0"/>
              <a:t>(eindeloos, de echte wereld zit er vol mee)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07C1A0-DE7D-4386-ABDF-411094661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952205"/>
            <a:ext cx="9144000" cy="4267200"/>
          </a:xfrm>
        </p:spPr>
        <p:txBody>
          <a:bodyPr/>
          <a:lstStyle/>
          <a:p>
            <a:r>
              <a:rPr lang="nl-NL" dirty="0"/>
              <a:t>Allerlei vormen: robotica, </a:t>
            </a:r>
            <a:r>
              <a:rPr lang="nl-NL" dirty="0" err="1"/>
              <a:t>domotica</a:t>
            </a:r>
            <a:r>
              <a:rPr lang="nl-NL" dirty="0"/>
              <a:t>, automatisering, etc.</a:t>
            </a:r>
          </a:p>
          <a:p>
            <a:r>
              <a:rPr lang="nl-NL" dirty="0"/>
              <a:t>Toepassingsgebieden, bijvoorbeeld: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Zorg</a:t>
            </a:r>
            <a:r>
              <a:rPr lang="nl-NL" dirty="0"/>
              <a:t>: zorgrobots, chirurgische hulpmiddelen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Transport</a:t>
            </a:r>
            <a:r>
              <a:rPr lang="nl-NL" dirty="0"/>
              <a:t>: zelfrijdende auto’s, magazijnrobots, etc.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Sport</a:t>
            </a:r>
            <a:r>
              <a:rPr lang="nl-NL" dirty="0"/>
              <a:t>: Sporthorloges, </a:t>
            </a:r>
            <a:r>
              <a:rPr lang="nl-NL" dirty="0" err="1"/>
              <a:t>paralypische</a:t>
            </a:r>
            <a:r>
              <a:rPr lang="nl-NL" dirty="0"/>
              <a:t> hulpmiddelen, etc.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Huishouden</a:t>
            </a:r>
            <a:r>
              <a:rPr lang="nl-NL" dirty="0"/>
              <a:t>: Stofzuigrobots, “slimme” </a:t>
            </a:r>
            <a:r>
              <a:rPr lang="nl-NL" dirty="0" err="1"/>
              <a:t>termostaten</a:t>
            </a:r>
            <a:r>
              <a:rPr lang="nl-NL" dirty="0"/>
              <a:t>, lampen, etc.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accent1"/>
                </a:solidFill>
              </a:rPr>
              <a:t>Openbare</a:t>
            </a:r>
            <a:r>
              <a:rPr lang="nl-NL" dirty="0"/>
              <a:t> </a:t>
            </a:r>
            <a:r>
              <a:rPr lang="nl-NL" dirty="0">
                <a:solidFill>
                  <a:schemeClr val="accent1"/>
                </a:solidFill>
              </a:rPr>
              <a:t>ruimte</a:t>
            </a:r>
            <a:r>
              <a:rPr lang="nl-NL" dirty="0"/>
              <a:t>: smart-</a:t>
            </a:r>
            <a:r>
              <a:rPr lang="nl-NL" dirty="0" err="1"/>
              <a:t>city</a:t>
            </a:r>
            <a:r>
              <a:rPr lang="nl-NL" dirty="0"/>
              <a:t> toepassingen, zoals slimme straatverlichting</a:t>
            </a:r>
          </a:p>
          <a:p>
            <a:r>
              <a:rPr lang="nl-NL" dirty="0"/>
              <a:t>Ook “alledaagse dingen” zoals: wasmachine, snoepautomaat, etc.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2862F1C1-BF70-47DD-9601-ABB1202BAB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958" y="2396366"/>
            <a:ext cx="3670353" cy="1917759"/>
          </a:xfrm>
          <a:prstGeom prst="rect">
            <a:avLst/>
          </a:prstGeom>
        </p:spPr>
      </p:pic>
      <p:pic>
        <p:nvPicPr>
          <p:cNvPr id="9" name="Afbeelding 8" descr="Afbeelding met boom, weg, scène, buiten&#10;&#10;Automatisch gegenereerde beschrijving">
            <a:extLst>
              <a:ext uri="{FF2B5EF4-FFF2-40B4-BE49-F238E27FC236}">
                <a16:creationId xmlns:a16="http://schemas.microsoft.com/office/drawing/2014/main" id="{3B4D7306-5626-400D-9FC6-26D119F06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88" y="2498543"/>
            <a:ext cx="4736251" cy="2484937"/>
          </a:xfrm>
          <a:prstGeom prst="rect">
            <a:avLst/>
          </a:prstGeom>
        </p:spPr>
      </p:pic>
      <p:pic>
        <p:nvPicPr>
          <p:cNvPr id="11" name="Afbeelding 10" descr="Afbeelding met grond, persoon, buiten, baksteen&#10;&#10;Automatisch gegenereerde beschrijving">
            <a:extLst>
              <a:ext uri="{FF2B5EF4-FFF2-40B4-BE49-F238E27FC236}">
                <a16:creationId xmlns:a16="http://schemas.microsoft.com/office/drawing/2014/main" id="{D01D523B-9C71-446C-B3BE-6AE4E2A265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851" y="2727056"/>
            <a:ext cx="3929030" cy="2646265"/>
          </a:xfrm>
          <a:prstGeom prst="rect">
            <a:avLst/>
          </a:prstGeom>
        </p:spPr>
      </p:pic>
      <p:pic>
        <p:nvPicPr>
          <p:cNvPr id="13" name="Afbeelding 12" descr="Afbeelding met vloer, binnen, tafel, rommelig&#10;&#10;Automatisch gegenereerde beschrijving">
            <a:extLst>
              <a:ext uri="{FF2B5EF4-FFF2-40B4-BE49-F238E27FC236}">
                <a16:creationId xmlns:a16="http://schemas.microsoft.com/office/drawing/2014/main" id="{C7E8B7F3-F32D-43F6-9A0A-6EF042DB81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108" y="1807491"/>
            <a:ext cx="3036292" cy="270950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9B027AA8-13D5-4D88-BEEC-44985C23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202" y="1952205"/>
            <a:ext cx="3729737" cy="24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BB754-AE7D-448D-8E43-2B5356CC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12" y="1"/>
            <a:ext cx="9634011" cy="989146"/>
          </a:xfrm>
        </p:spPr>
        <p:txBody>
          <a:bodyPr/>
          <a:lstStyle/>
          <a:p>
            <a:r>
              <a:rPr lang="nl-NL" dirty="0"/>
              <a:t>Arduino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193E67-AE91-446C-9541-D1DE28E1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79" y="989146"/>
            <a:ext cx="9634011" cy="4351338"/>
          </a:xfrm>
        </p:spPr>
        <p:txBody>
          <a:bodyPr>
            <a:normAutofit/>
          </a:bodyPr>
          <a:lstStyle/>
          <a:p>
            <a:pPr marL="514350" lvl="1" indent="-285750">
              <a:buFontTx/>
              <a:buChar char="-"/>
            </a:pPr>
            <a:r>
              <a:rPr lang="nl-NL" dirty="0"/>
              <a:t>Microcontroller (= programmeerbare processor)</a:t>
            </a:r>
          </a:p>
          <a:p>
            <a:pPr marL="514350" lvl="1" indent="-285750">
              <a:buFontTx/>
              <a:buChar char="-"/>
            </a:pPr>
            <a:r>
              <a:rPr lang="nl-NL" dirty="0"/>
              <a:t>In- en uitvoerpins (analoog en digitaal)</a:t>
            </a:r>
          </a:p>
          <a:p>
            <a:pPr marL="514350" lvl="1" indent="-285750">
              <a:buFontTx/>
              <a:buChar char="-"/>
            </a:pPr>
            <a:r>
              <a:rPr lang="nl-NL" dirty="0"/>
              <a:t>Stroomtoevoer aansluitingen (via USB/computer of batterij/powerbank)</a:t>
            </a:r>
          </a:p>
          <a:p>
            <a:pPr lvl="1"/>
            <a:endParaRPr lang="nl-NL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A3BE246C-06BC-4AB9-8B01-DCF28C4BD5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1" y="2281474"/>
            <a:ext cx="90233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4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1018F-78AC-4BAA-8E64-7AE513C9B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0"/>
            <a:ext cx="9634011" cy="1325563"/>
          </a:xfrm>
        </p:spPr>
        <p:txBody>
          <a:bodyPr/>
          <a:lstStyle/>
          <a:p>
            <a:r>
              <a:rPr lang="nl-NL" dirty="0"/>
              <a:t>Arduino samen met “</a:t>
            </a:r>
            <a:r>
              <a:rPr lang="nl-NL" dirty="0" err="1"/>
              <a:t>breadboard</a:t>
            </a:r>
            <a:r>
              <a:rPr lang="nl-NL" dirty="0"/>
              <a:t>”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9A77DA-9192-4626-9A3E-C105242EC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412776"/>
            <a:ext cx="9634011" cy="3962918"/>
          </a:xfrm>
        </p:spPr>
        <p:txBody>
          <a:bodyPr/>
          <a:lstStyle/>
          <a:p>
            <a:r>
              <a:rPr lang="nl-NL" dirty="0"/>
              <a:t>Handig dingen aansluiten. Overzichtelijker werken.</a:t>
            </a:r>
          </a:p>
          <a:p>
            <a:r>
              <a:rPr lang="nl-NL" dirty="0"/>
              <a:t>Redelijk stevig, zonder solderen</a:t>
            </a:r>
          </a:p>
          <a:p>
            <a:endParaRPr lang="nl-NL" dirty="0"/>
          </a:p>
        </p:txBody>
      </p:sp>
      <p:pic>
        <p:nvPicPr>
          <p:cNvPr id="5" name="Afbeelding 4" descr="Afbeelding met tekst, elektronica, circuit&#10;&#10;Automatisch gegenereerde beschrijving">
            <a:extLst>
              <a:ext uri="{FF2B5EF4-FFF2-40B4-BE49-F238E27FC236}">
                <a16:creationId xmlns:a16="http://schemas.microsoft.com/office/drawing/2014/main" id="{D57FF4F6-C7B4-4E79-81C2-8F6F2A18D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0" y="2626260"/>
            <a:ext cx="5250666" cy="3609833"/>
          </a:xfrm>
          <a:prstGeom prst="rect">
            <a:avLst/>
          </a:prstGeom>
        </p:spPr>
      </p:pic>
      <p:pic>
        <p:nvPicPr>
          <p:cNvPr id="7" name="Afbeelding 6" descr="Afbeelding met tekst, elektronica, circuit&#10;&#10;Automatisch gegenereerde beschrijving">
            <a:extLst>
              <a:ext uri="{FF2B5EF4-FFF2-40B4-BE49-F238E27FC236}">
                <a16:creationId xmlns:a16="http://schemas.microsoft.com/office/drawing/2014/main" id="{81536F6F-2875-4BCC-BFFD-3D45296E9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24" y="2687348"/>
            <a:ext cx="5205537" cy="37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19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B2A94-95DC-474D-88A6-F36F2001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-193115"/>
            <a:ext cx="9634011" cy="957820"/>
          </a:xfrm>
        </p:spPr>
        <p:txBody>
          <a:bodyPr/>
          <a:lstStyle/>
          <a:p>
            <a:r>
              <a:rPr lang="nl-NL" dirty="0"/>
              <a:t>Programmeren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53D858-5EFB-42F6-BAE1-9EC64E8C2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504" y="926001"/>
            <a:ext cx="10100355" cy="4351338"/>
          </a:xfrm>
        </p:spPr>
        <p:txBody>
          <a:bodyPr/>
          <a:lstStyle/>
          <a:p>
            <a:r>
              <a:rPr lang="nl-NL" dirty="0"/>
              <a:t>Code schrijven op computer en “uploaden” naar Arduino met USB kabel </a:t>
            </a:r>
            <a:br>
              <a:rPr lang="nl-NL" dirty="0"/>
            </a:br>
            <a:r>
              <a:rPr lang="nl-NL" sz="1800" i="1" dirty="0"/>
              <a:t>(bij Tinkercad niet nodig, zowel de code als de virtuele arduino zitten in de app)</a:t>
            </a:r>
          </a:p>
          <a:p>
            <a:r>
              <a:rPr lang="nl-NL" dirty="0"/>
              <a:t>Arduino voert bij opstarten eenmalig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setup()</a:t>
            </a:r>
            <a:r>
              <a:rPr lang="nl-NL" dirty="0"/>
              <a:t> functie uit (net als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_ready() </a:t>
            </a:r>
            <a:r>
              <a:rPr lang="nl-NL" dirty="0"/>
              <a:t>in Godot)</a:t>
            </a:r>
          </a:p>
          <a:p>
            <a:r>
              <a:rPr lang="nl-NL" dirty="0"/>
              <a:t>Daarna oneindige loop van </a:t>
            </a:r>
            <a:r>
              <a:rPr lang="nl-NL" dirty="0">
                <a:latin typeface="Courier New" panose="02070309020205020404" pitchFamily="49" charset="0"/>
                <a:cs typeface="Courier New" panose="02070309020205020404" pitchFamily="49" charset="0"/>
              </a:rPr>
              <a:t>loop()</a:t>
            </a:r>
            <a:r>
              <a:rPr lang="nl-NL" dirty="0"/>
              <a:t> functie (net de gameloop van Godot 😉)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447CA1-7CF8-43FB-89CD-A49573241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2780928"/>
            <a:ext cx="7776211" cy="377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6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B5383D-AB39-4CDB-B58D-C22E89D0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574670"/>
            <a:ext cx="9324528" cy="523528"/>
          </a:xfrm>
        </p:spPr>
        <p:txBody>
          <a:bodyPr>
            <a:normAutofit fontScale="90000"/>
          </a:bodyPr>
          <a:lstStyle/>
          <a:p>
            <a:r>
              <a:rPr lang="nl-NL" dirty="0"/>
              <a:t>PO Doel en opzet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5348E8-C0E9-4D94-9722-452B2420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96752"/>
            <a:ext cx="10945216" cy="5023792"/>
          </a:xfrm>
        </p:spPr>
        <p:txBody>
          <a:bodyPr>
            <a:noAutofit/>
          </a:bodyPr>
          <a:lstStyle/>
          <a:p>
            <a:r>
              <a:rPr lang="nl-NL" sz="3200" dirty="0"/>
              <a:t>Vertrouwd raken met </a:t>
            </a:r>
            <a:r>
              <a:rPr lang="nl-NL" sz="3200" dirty="0" err="1"/>
              <a:t>Arduino’s</a:t>
            </a:r>
            <a:endParaRPr lang="nl-NL" sz="3200" dirty="0"/>
          </a:p>
          <a:p>
            <a:pPr lvl="1"/>
            <a:r>
              <a:rPr lang="nl-NL" sz="2800" dirty="0"/>
              <a:t>Werking en aansluiting elektronica</a:t>
            </a:r>
          </a:p>
          <a:p>
            <a:pPr lvl="1"/>
            <a:r>
              <a:rPr lang="nl-NL" sz="2800" dirty="0"/>
              <a:t>Programmeren in C++ </a:t>
            </a:r>
          </a:p>
          <a:p>
            <a:pPr lvl="1"/>
            <a:endParaRPr lang="nl-NL" sz="1400" dirty="0"/>
          </a:p>
          <a:p>
            <a:r>
              <a:rPr lang="nl-NL" sz="3200" dirty="0"/>
              <a:t>We werken gesimuleerd (online tool </a:t>
            </a:r>
            <a:r>
              <a:rPr lang="nl-NL" sz="3200" dirty="0" err="1"/>
              <a:t>TinkerCad</a:t>
            </a:r>
            <a:r>
              <a:rPr lang="nl-NL" sz="3200" dirty="0"/>
              <a:t>)</a:t>
            </a:r>
          </a:p>
          <a:p>
            <a:pPr lvl="1"/>
            <a:r>
              <a:rPr lang="nl-NL" sz="2800" dirty="0"/>
              <a:t>Werkt sneller en makkelijker (geen geklooi met draadjes </a:t>
            </a:r>
            <a:r>
              <a:rPr lang="nl-NL" sz="2800" dirty="0" err="1"/>
              <a:t>etc</a:t>
            </a:r>
            <a:r>
              <a:rPr lang="nl-NL" sz="2800" dirty="0"/>
              <a:t>)</a:t>
            </a:r>
          </a:p>
          <a:p>
            <a:pPr lvl="1"/>
            <a:r>
              <a:rPr lang="nl-NL" sz="2800" dirty="0"/>
              <a:t>Thuis en tussenuren makkelijk verder werken</a:t>
            </a:r>
          </a:p>
          <a:p>
            <a:pPr lvl="1"/>
            <a:r>
              <a:rPr lang="nl-NL" sz="2800" dirty="0"/>
              <a:t>Probleem? Deel je online project met je docent voor gemakkelijke hulp</a:t>
            </a:r>
          </a:p>
        </p:txBody>
      </p:sp>
      <p:pic>
        <p:nvPicPr>
          <p:cNvPr id="5" name="Afbeelding 4" descr="Afbeelding met tekst, elektronica, circuit&#10;&#10;Automatisch gegenereerde beschrijving">
            <a:extLst>
              <a:ext uri="{FF2B5EF4-FFF2-40B4-BE49-F238E27FC236}">
                <a16:creationId xmlns:a16="http://schemas.microsoft.com/office/drawing/2014/main" id="{7A54C21B-2876-4D05-AB55-21786CE6B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88640"/>
            <a:ext cx="3800480" cy="253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9586B8-17BA-4D8A-B409-64A097873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464232"/>
            <a:ext cx="9144000" cy="595536"/>
          </a:xfrm>
        </p:spPr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D2D94-9DE6-4A8F-AFEC-509E783E6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196752"/>
            <a:ext cx="9900592" cy="5328592"/>
          </a:xfrm>
        </p:spPr>
        <p:txBody>
          <a:bodyPr>
            <a:normAutofit/>
          </a:bodyPr>
          <a:lstStyle/>
          <a:p>
            <a:r>
              <a:rPr lang="nl-NL" sz="2800" dirty="0"/>
              <a:t>8 basisopdrachten (max 4,8 van 10 punten)</a:t>
            </a:r>
          </a:p>
          <a:p>
            <a:pPr lvl="1"/>
            <a:r>
              <a:rPr lang="nl-NL" sz="2400" dirty="0"/>
              <a:t>Introduceert verschillende componenten en codes</a:t>
            </a:r>
          </a:p>
          <a:p>
            <a:pPr lvl="1"/>
            <a:r>
              <a:rPr lang="nl-NL" sz="2400" dirty="0"/>
              <a:t>Volledig uitgelegd, simpelweg lezen en nabouwen/programmeren</a:t>
            </a:r>
          </a:p>
          <a:p>
            <a:pPr lvl="1"/>
            <a:r>
              <a:rPr lang="nl-NL" sz="2400" dirty="0"/>
              <a:t>Bijna elke opdracht heeft uitbreiding </a:t>
            </a:r>
            <a:r>
              <a:rPr lang="nl-NL" sz="2400" dirty="0">
                <a:sym typeface="Wingdings" panose="05000000000000000000" pitchFamily="2" charset="2"/>
              </a:rPr>
              <a:t> zelf nadenken (*auw*)</a:t>
            </a:r>
          </a:p>
          <a:p>
            <a:pPr lvl="1"/>
            <a:r>
              <a:rPr lang="nl-NL" sz="2400" dirty="0">
                <a:sym typeface="Wingdings" panose="05000000000000000000" pitchFamily="2" charset="2"/>
              </a:rPr>
              <a:t>Alles in Tinkercad simulatietool</a:t>
            </a:r>
          </a:p>
          <a:p>
            <a:r>
              <a:rPr lang="nl-NL" sz="2800" dirty="0">
                <a:sym typeface="Wingdings" panose="05000000000000000000" pitchFamily="2" charset="2"/>
              </a:rPr>
              <a:t>Eindopdrachtjes (max 5,2 van 10 punten)</a:t>
            </a:r>
          </a:p>
          <a:p>
            <a:pPr lvl="1"/>
            <a:r>
              <a:rPr lang="nl-NL" sz="2400" dirty="0">
                <a:sym typeface="Wingdings" panose="05000000000000000000" pitchFamily="2" charset="2"/>
              </a:rPr>
              <a:t>Basisopdracht: Keuze uit 4 opties</a:t>
            </a:r>
          </a:p>
          <a:p>
            <a:pPr lvl="1"/>
            <a:r>
              <a:rPr lang="nl-NL" sz="2400" dirty="0">
                <a:sym typeface="Wingdings" panose="05000000000000000000" pitchFamily="2" charset="2"/>
              </a:rPr>
              <a:t>Uitbreiding op basisopdracht</a:t>
            </a:r>
          </a:p>
          <a:p>
            <a:pPr lvl="1"/>
            <a:r>
              <a:rPr lang="nl-NL" sz="2400" dirty="0">
                <a:sym typeface="Wingdings" panose="05000000000000000000" pitchFamily="2" charset="2"/>
              </a:rPr>
              <a:t>Eventueel extra eigen project / schakeling</a:t>
            </a:r>
            <a:endParaRPr lang="nl-NL" sz="2400" dirty="0"/>
          </a:p>
        </p:txBody>
      </p:sp>
      <p:pic>
        <p:nvPicPr>
          <p:cNvPr id="5" name="Afbeelding 4">
            <a:hlinkClick r:id="rId2"/>
            <a:extLst>
              <a:ext uri="{FF2B5EF4-FFF2-40B4-BE49-F238E27FC236}">
                <a16:creationId xmlns:a16="http://schemas.microsoft.com/office/drawing/2014/main" id="{55EFA72A-32D1-4F6A-8583-8EA65A2827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5668" y="0"/>
            <a:ext cx="29763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3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6900A-173E-4912-B5C6-83AAA3A82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404663"/>
            <a:ext cx="9144000" cy="978099"/>
          </a:xfrm>
        </p:spPr>
        <p:txBody>
          <a:bodyPr/>
          <a:lstStyle/>
          <a:p>
            <a:r>
              <a:rPr lang="nl-NL" dirty="0"/>
              <a:t>Praktisch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FB1A74-5C01-41C9-9E9E-E6C6BD3AF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598785"/>
            <a:ext cx="9144000" cy="5142583"/>
          </a:xfrm>
        </p:spPr>
        <p:txBody>
          <a:bodyPr>
            <a:normAutofit/>
          </a:bodyPr>
          <a:lstStyle/>
          <a:p>
            <a:r>
              <a:rPr lang="nl-NL" sz="2400" dirty="0"/>
              <a:t>Gebruik van </a:t>
            </a:r>
            <a:r>
              <a:rPr lang="nl-NL" sz="2400" dirty="0" err="1"/>
              <a:t>TinkerCad</a:t>
            </a:r>
            <a:endParaRPr lang="nl-NL" sz="2400" dirty="0"/>
          </a:p>
          <a:p>
            <a:pPr lvl="1"/>
            <a:r>
              <a:rPr lang="nl-NL" sz="2000" dirty="0"/>
              <a:t>YouTubefilmpje van </a:t>
            </a:r>
            <a:r>
              <a:rPr lang="nl-NL" sz="2000" dirty="0" err="1"/>
              <a:t>Wt</a:t>
            </a:r>
            <a:r>
              <a:rPr lang="nl-NL" sz="2000" dirty="0"/>
              <a:t> met uitleg, meteen uitwerking opdracht 1</a:t>
            </a:r>
          </a:p>
          <a:p>
            <a:pPr lvl="1"/>
            <a:r>
              <a:rPr lang="nl-NL" sz="2000" dirty="0"/>
              <a:t>Even registeren voor onze digitale </a:t>
            </a:r>
            <a:r>
              <a:rPr lang="nl-NL" sz="2000" dirty="0" err="1"/>
              <a:t>Arduinoklas</a:t>
            </a:r>
            <a:r>
              <a:rPr lang="nl-NL" sz="2000" dirty="0"/>
              <a:t>, dan kan je docent je werk goed terugvinden</a:t>
            </a:r>
          </a:p>
          <a:p>
            <a:r>
              <a:rPr lang="nl-NL" sz="2400" dirty="0"/>
              <a:t>Inleveren en deadline</a:t>
            </a:r>
          </a:p>
          <a:p>
            <a:pPr lvl="1"/>
            <a:r>
              <a:rPr lang="nl-NL" sz="2000" dirty="0"/>
              <a:t>Dinsdag 10 juni (net voor toetsweek)</a:t>
            </a:r>
          </a:p>
          <a:p>
            <a:pPr lvl="1"/>
            <a:r>
              <a:rPr lang="nl-NL" sz="2000" dirty="0"/>
              <a:t>Geen toets in toetsweek, dus zie dit als de eindtoets</a:t>
            </a:r>
          </a:p>
          <a:p>
            <a:pPr lvl="1"/>
            <a:r>
              <a:rPr lang="nl-NL" sz="2000" dirty="0" err="1"/>
              <a:t>TinkerCad</a:t>
            </a:r>
            <a:r>
              <a:rPr lang="nl-NL" sz="2000" dirty="0"/>
              <a:t> spullen digitaal inleveren (gaat vanzelf via </a:t>
            </a:r>
            <a:r>
              <a:rPr lang="nl-NL" sz="2000"/>
              <a:t>Tinkercad klas)</a:t>
            </a:r>
            <a:endParaRPr lang="nl-NL" sz="2000" dirty="0"/>
          </a:p>
          <a:p>
            <a:pPr lvl="1"/>
            <a:r>
              <a:rPr lang="nl-NL" sz="2000" dirty="0">
                <a:sym typeface="Wingdings" panose="05000000000000000000" pitchFamily="2" charset="2"/>
              </a:rPr>
              <a:t>Klein verslagje in Magister met toelichting op de eindopdracht(en)</a:t>
            </a:r>
            <a:endParaRPr lang="nl-NL" sz="20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C23E89C-819C-449B-ABCE-C57627BB7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" t="3097" r="2034" b="7097"/>
          <a:stretch/>
        </p:blipFill>
        <p:spPr>
          <a:xfrm rot="5400000">
            <a:off x="7771103" y="2087161"/>
            <a:ext cx="586681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sche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790_TF02901026_TF02901026" id="{30AFC9AB-CD55-4183-8CDA-ABE2BE3FDA89}" vid="{2A0B664D-99FA-4F95-8257-939BA6B6F0DA}"/>
    </a:ext>
  </a:extLst>
</a:theme>
</file>

<file path=ppt/theme/theme2.xml><?xml version="1.0" encoding="utf-8"?>
<a:theme xmlns:a="http://schemas.openxmlformats.org/drawingml/2006/main" name="Office-thema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5e5f10-0b26-4e9c-9dc5-dbab54acf23b" xsi:nil="true"/>
    <lcf76f155ced4ddcb4097134ff3c332f xmlns="2b73bae1-ce8a-49ac-9862-f93cbff8791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CC3E31F14C0D46A90B4F80BDE06FB7" ma:contentTypeVersion="14" ma:contentTypeDescription="Een nieuw document maken." ma:contentTypeScope="" ma:versionID="370a38f5deda042f77d2894a28b7ab4d">
  <xsd:schema xmlns:xsd="http://www.w3.org/2001/XMLSchema" xmlns:xs="http://www.w3.org/2001/XMLSchema" xmlns:p="http://schemas.microsoft.com/office/2006/metadata/properties" xmlns:ns2="2b73bae1-ce8a-49ac-9862-f93cbff8791c" xmlns:ns3="845e5f10-0b26-4e9c-9dc5-dbab54acf23b" targetNamespace="http://schemas.microsoft.com/office/2006/metadata/properties" ma:root="true" ma:fieldsID="ba4641219308d51522ddaf420dd221b7" ns2:_="" ns3:_="">
    <xsd:import namespace="2b73bae1-ce8a-49ac-9862-f93cbff8791c"/>
    <xsd:import namespace="845e5f10-0b26-4e9c-9dc5-dbab54acf2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bae1-ce8a-49ac-9862-f93cbff87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e837d6e7-3f7e-4b96-98c5-aa5ea52555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e5f10-0b26-4e9c-9dc5-dbab54acf23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a0edd77-8592-428b-9a5e-a28e04e5e79f}" ma:internalName="TaxCatchAll" ma:showField="CatchAllData" ma:web="845e5f10-0b26-4e9c-9dc5-dbab54acf2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C964F7-D50D-4EC5-B88D-C115481D20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098515-0C12-46CF-BC7C-69B4A13CD5FA}">
  <ds:schemaRefs>
    <ds:schemaRef ds:uri="http://schemas.microsoft.com/office/2006/metadata/properties"/>
    <ds:schemaRef ds:uri="http://schemas.microsoft.com/office/infopath/2007/PartnerControls"/>
    <ds:schemaRef ds:uri="4873beb7-5857-4685-be1f-d57550cc96cc"/>
    <ds:schemaRef ds:uri="845e5f10-0b26-4e9c-9dc5-dbab54acf23b"/>
    <ds:schemaRef ds:uri="2b73bae1-ce8a-49ac-9862-f93cbff8791c"/>
  </ds:schemaRefs>
</ds:datastoreItem>
</file>

<file path=customXml/itemProps3.xml><?xml version="1.0" encoding="utf-8"?>
<ds:datastoreItem xmlns:ds="http://schemas.openxmlformats.org/officeDocument/2006/customXml" ds:itemID="{87612CFD-AA2F-412C-9C19-47F72BFD0CE2}"/>
</file>

<file path=docProps/app.xml><?xml version="1.0" encoding="utf-8"?>
<Properties xmlns="http://schemas.openxmlformats.org/officeDocument/2006/extended-properties" xmlns:vt="http://schemas.openxmlformats.org/officeDocument/2006/docPropsVTypes">
  <Template>Zakelijke technologiepresentatie met printplaatontwerp (breedbeeld)</Template>
  <TotalTime>6</TotalTime>
  <Words>463</Words>
  <Application>Microsoft Office PowerPoint</Application>
  <PresentationFormat>Breedbeeld</PresentationFormat>
  <Paragraphs>61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Candara</vt:lpstr>
      <vt:lpstr>Consolas</vt:lpstr>
      <vt:lpstr>Courier New</vt:lpstr>
      <vt:lpstr>Wingdings</vt:lpstr>
      <vt:lpstr>Technische computer 16x9</vt:lpstr>
      <vt:lpstr>PO Physical Computing Arduino (klas 5 deel)</vt:lpstr>
      <vt:lpstr>Wat is physical computing?</vt:lpstr>
      <vt:lpstr>Toepassingen  (eindeloos, de echte wereld zit er vol mee)</vt:lpstr>
      <vt:lpstr>Arduino</vt:lpstr>
      <vt:lpstr>Arduino samen met “breadboard”</vt:lpstr>
      <vt:lpstr>Programmeren</vt:lpstr>
      <vt:lpstr>PO Doel en opzet</vt:lpstr>
      <vt:lpstr>Inhoud</vt:lpstr>
      <vt:lpstr>Praktisch</vt:lpstr>
      <vt:lpstr>Knutselen maar!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Physical Computing Arduino (klas 5 deel)</dc:title>
  <dc:creator>Jochum van Weert</dc:creator>
  <cp:lastModifiedBy>Jochum van Weert</cp:lastModifiedBy>
  <cp:revision>7</cp:revision>
  <dcterms:created xsi:type="dcterms:W3CDTF">2022-05-31T12:15:37Z</dcterms:created>
  <dcterms:modified xsi:type="dcterms:W3CDTF">2026-05-25T09:54:33Z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0x0101001BCC3E31F14C0D46A90B4F80BDE06FB7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