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sldIdLst>
    <p:sldId id="256" r:id="rId5"/>
    <p:sldId id="258" r:id="rId6"/>
    <p:sldId id="263" r:id="rId7"/>
    <p:sldId id="260" r:id="rId8"/>
    <p:sldId id="269" r:id="rId9"/>
    <p:sldId id="261" r:id="rId10"/>
    <p:sldId id="267" r:id="rId11"/>
    <p:sldId id="265" r:id="rId12"/>
    <p:sldId id="270" r:id="rId13"/>
    <p:sldId id="268" r:id="rId14"/>
    <p:sldId id="26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22CDD-6CA1-4A9E-8DD0-79153E66D5B6}" v="49" dt="2026-03-09T09:41:52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hum van Weert" userId="e812d8bf-5947-4d1b-80fd-fcb855497364" providerId="ADAL" clId="{E8821CA8-1412-41AA-8DF9-1A004C4BAFAC}"/>
    <pc:docChg chg="custSel modSld">
      <pc:chgData name="Jochum van Weert" userId="e812d8bf-5947-4d1b-80fd-fcb855497364" providerId="ADAL" clId="{E8821CA8-1412-41AA-8DF9-1A004C4BAFAC}" dt="2026-03-09T09:41:52.992" v="330" actId="20577"/>
      <pc:docMkLst>
        <pc:docMk/>
      </pc:docMkLst>
      <pc:sldChg chg="modSp mod">
        <pc:chgData name="Jochum van Weert" userId="e812d8bf-5947-4d1b-80fd-fcb855497364" providerId="ADAL" clId="{E8821CA8-1412-41AA-8DF9-1A004C4BAFAC}" dt="2026-03-09T09:38:07.628" v="321" actId="6549"/>
        <pc:sldMkLst>
          <pc:docMk/>
          <pc:sldMk cId="1957747821" sldId="265"/>
        </pc:sldMkLst>
        <pc:spChg chg="mod">
          <ac:chgData name="Jochum van Weert" userId="e812d8bf-5947-4d1b-80fd-fcb855497364" providerId="ADAL" clId="{E8821CA8-1412-41AA-8DF9-1A004C4BAFAC}" dt="2026-03-09T09:38:07.628" v="321" actId="6549"/>
          <ac:spMkLst>
            <pc:docMk/>
            <pc:sldMk cId="1957747821" sldId="265"/>
            <ac:spMk id="3" creationId="{2B8FF912-6771-4912-89F9-725C300C8F90}"/>
          </ac:spMkLst>
        </pc:spChg>
      </pc:sldChg>
      <pc:sldChg chg="modSp">
        <pc:chgData name="Jochum van Weert" userId="e812d8bf-5947-4d1b-80fd-fcb855497364" providerId="ADAL" clId="{E8821CA8-1412-41AA-8DF9-1A004C4BAFAC}" dt="2026-03-09T09:36:22.957" v="39" actId="20577"/>
        <pc:sldMkLst>
          <pc:docMk/>
          <pc:sldMk cId="3974726407" sldId="267"/>
        </pc:sldMkLst>
        <pc:spChg chg="mod">
          <ac:chgData name="Jochum van Weert" userId="e812d8bf-5947-4d1b-80fd-fcb855497364" providerId="ADAL" clId="{E8821CA8-1412-41AA-8DF9-1A004C4BAFAC}" dt="2026-03-09T09:36:22.957" v="39" actId="20577"/>
          <ac:spMkLst>
            <pc:docMk/>
            <pc:sldMk cId="3974726407" sldId="267"/>
            <ac:spMk id="3" creationId="{2B8FF912-6771-4912-89F9-725C300C8F90}"/>
          </ac:spMkLst>
        </pc:spChg>
      </pc:sldChg>
      <pc:sldChg chg="modSp">
        <pc:chgData name="Jochum van Weert" userId="e812d8bf-5947-4d1b-80fd-fcb855497364" providerId="ADAL" clId="{E8821CA8-1412-41AA-8DF9-1A004C4BAFAC}" dt="2026-03-09T09:41:52.992" v="330" actId="20577"/>
        <pc:sldMkLst>
          <pc:docMk/>
          <pc:sldMk cId="3125374826" sldId="268"/>
        </pc:sldMkLst>
        <pc:spChg chg="mod">
          <ac:chgData name="Jochum van Weert" userId="e812d8bf-5947-4d1b-80fd-fcb855497364" providerId="ADAL" clId="{E8821CA8-1412-41AA-8DF9-1A004C4BAFAC}" dt="2026-03-09T09:41:52.992" v="330" actId="20577"/>
          <ac:spMkLst>
            <pc:docMk/>
            <pc:sldMk cId="3125374826" sldId="268"/>
            <ac:spMk id="3" creationId="{DEFCF923-388F-417B-BB0E-AFE9C09A2D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571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3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5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2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20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B6092E-DC5B-44E4-895C-B78D52D2E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795" y="1079500"/>
            <a:ext cx="4449086" cy="2138400"/>
          </a:xfrm>
        </p:spPr>
        <p:txBody>
          <a:bodyPr>
            <a:normAutofit/>
          </a:bodyPr>
          <a:lstStyle/>
          <a:p>
            <a:r>
              <a:rPr lang="nl-NL"/>
              <a:t>Game Design en </a:t>
            </a:r>
            <a:br>
              <a:rPr lang="nl-NL"/>
            </a:br>
            <a:r>
              <a:rPr lang="nl-NL"/>
              <a:t>User </a:t>
            </a:r>
            <a:r>
              <a:rPr lang="nl-NL" err="1"/>
              <a:t>Experience</a:t>
            </a:r>
            <a:r>
              <a:rPr lang="nl-NL"/>
              <a:t> (UX)</a:t>
            </a:r>
            <a:br>
              <a:rPr lang="nl-NL"/>
            </a:br>
            <a:r>
              <a:rPr lang="nl-NL"/>
              <a:t>met </a:t>
            </a:r>
            <a:r>
              <a:rPr lang="nl-NL" err="1"/>
              <a:t>Godot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A220BF-860E-431B-BE00-6E11F4A40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526" y="4113213"/>
            <a:ext cx="4453624" cy="1655762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DA714449-8D94-4E06-B961-E8E7BC61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43748" y="443198"/>
            <a:ext cx="49896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fbeelding met tekst, Graphics, clipart, grafische vormgeving&#10;&#10;Door AI gegenereerde inhoud is mogelijk onjuist.">
            <a:extLst>
              <a:ext uri="{FF2B5EF4-FFF2-40B4-BE49-F238E27FC236}">
                <a16:creationId xmlns:a16="http://schemas.microsoft.com/office/drawing/2014/main" id="{101A7456-C7C3-4F16-9F47-BC450644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r="589"/>
          <a:stretch/>
        </p:blipFill>
        <p:spPr>
          <a:xfrm>
            <a:off x="443748" y="443198"/>
            <a:ext cx="4996212" cy="577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9338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752B8D2A-8DDF-472F-8D3B-AE757AC7F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43748" y="6203198"/>
            <a:ext cx="49896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74F14C48-F152-4293-99ED-02DCEAA8F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43334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DE565-E697-4110-A217-30143680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695928"/>
            <a:ext cx="10026650" cy="655637"/>
          </a:xfrm>
        </p:spPr>
        <p:txBody>
          <a:bodyPr/>
          <a:lstStyle/>
          <a:p>
            <a:r>
              <a:rPr lang="nl-NL"/>
              <a:t>Tijdspad (globaal)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CF923-388F-417B-BB0E-AFE9C09A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84" y="1485900"/>
            <a:ext cx="10313714" cy="4935921"/>
          </a:xfrm>
        </p:spPr>
        <p:txBody>
          <a:bodyPr>
            <a:normAutofit lnSpcReduction="10000"/>
          </a:bodyPr>
          <a:lstStyle/>
          <a:p>
            <a:pPr indent="-342900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2400" b="1" i="1" dirty="0"/>
              <a:t>Komende 2/3 lessen: 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Introductie 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User </a:t>
            </a:r>
            <a:r>
              <a:rPr lang="nl-NL" sz="2400" i="1" dirty="0" err="1"/>
              <a:t>Experience</a:t>
            </a:r>
            <a:r>
              <a:rPr lang="nl-NL" sz="2400" i="1" dirty="0"/>
              <a:t> opdrachten</a:t>
            </a:r>
          </a:p>
          <a:p>
            <a:pPr indent="-342900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NL" sz="2400" b="1" i="1" dirty="0"/>
              <a:t>Ongeveer 3 lessen: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 err="1"/>
              <a:t>Godot</a:t>
            </a:r>
            <a:r>
              <a:rPr lang="nl-NL" sz="2400" i="1" dirty="0"/>
              <a:t> tutorial game nabouwen en begrijpen</a:t>
            </a:r>
          </a:p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Ongeveer 10 lessen: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Eigen uitbreidingen op tutorial maken</a:t>
            </a:r>
          </a:p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Ongeveer 2 lessen: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Playtest van je eindproduct door iemand anders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Verzamelen en verwerken (reflecteren) feedback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Eindverslag en afronding (</a:t>
            </a:r>
            <a:r>
              <a:rPr lang="nl-NL" sz="2400" i="1"/>
              <a:t>deadline 17 </a:t>
            </a:r>
            <a:r>
              <a:rPr lang="nl-NL" sz="2400" i="1" dirty="0"/>
              <a:t>mei)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18F2CE-ABFA-D379-7F5C-967FCCDF5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78" y="-11883"/>
            <a:ext cx="3373822" cy="6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E6F0F2-1878-4B2E-8E14-21F279EB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08" y="2096068"/>
            <a:ext cx="3884962" cy="1738513"/>
          </a:xfrm>
        </p:spPr>
        <p:txBody>
          <a:bodyPr anchor="b">
            <a:normAutofit/>
          </a:bodyPr>
          <a:lstStyle/>
          <a:p>
            <a:pPr algn="ctr"/>
            <a:r>
              <a:rPr lang="nl-NL" dirty="0" err="1"/>
              <a:t>Let’s</a:t>
            </a:r>
            <a:r>
              <a:rPr lang="nl-NL" dirty="0"/>
              <a:t> go!</a:t>
            </a:r>
            <a:br>
              <a:rPr lang="nl-NL" dirty="0"/>
            </a:br>
            <a:endParaRPr lang="nl-NL" dirty="0"/>
          </a:p>
        </p:txBody>
      </p:sp>
      <p:cxnSp>
        <p:nvCxnSpPr>
          <p:cNvPr id="38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5">
            <a:extLst>
              <a:ext uri="{FF2B5EF4-FFF2-40B4-BE49-F238E27FC236}">
                <a16:creationId xmlns:a16="http://schemas.microsoft.com/office/drawing/2014/main" id="{8722F292-BB2F-4786-ADC4-716D8F35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88205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FB88E5D-AEB6-4178-AF08-6033D3AD5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4" r="1927" b="2635"/>
          <a:stretch/>
        </p:blipFill>
        <p:spPr>
          <a:xfrm>
            <a:off x="4882058" y="443197"/>
            <a:ext cx="6660000" cy="5760001"/>
          </a:xfrm>
          <a:prstGeom prst="rect">
            <a:avLst/>
          </a:prstGeom>
        </p:spPr>
      </p:pic>
      <p:sp>
        <p:nvSpPr>
          <p:cNvPr id="41" name="Rectangle 5">
            <a:extLst>
              <a:ext uri="{FF2B5EF4-FFF2-40B4-BE49-F238E27FC236}">
                <a16:creationId xmlns:a16="http://schemas.microsoft.com/office/drawing/2014/main" id="{1E666EE2-AC41-4D5F-8602-4A85B83B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88205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8009D30C-C51F-4809-83DD-C2F58649B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205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75E5A-7C41-4AE7-8085-BE20A6A5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Examenmodule User Experience (UX)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A7A431-EA39-4D68-BACF-817E0E09B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Doel volgens het examenprogramma (niet schrikken):</a:t>
            </a:r>
          </a:p>
          <a:p>
            <a:pPr marL="0" indent="0">
              <a:buNone/>
            </a:pPr>
            <a:r>
              <a:rPr lang="nl-NL" sz="2400" i="1" dirty="0"/>
              <a:t>“De kandidaat kan de relatie tussen ontwerpkeuzes van een interactief digitaal artefact en de verwachte cognitieve, gedragsmatige en affectieve veranderingen of ervaringen verklaren.”</a:t>
            </a:r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i="1" dirty="0"/>
              <a:t>We zochten een goede context om dit toe te passen en een excuus om eens met serieuze tool aan de slag te gaan</a:t>
            </a:r>
            <a:r>
              <a:rPr lang="nl-NL" sz="2400" i="1" dirty="0">
                <a:sym typeface="Wingdings" panose="05000000000000000000" pitchFamily="2" charset="2"/>
              </a:rPr>
              <a:t> Gamedesign met </a:t>
            </a:r>
            <a:r>
              <a:rPr lang="nl-NL" sz="2400" i="1" dirty="0" err="1">
                <a:sym typeface="Wingdings" panose="05000000000000000000" pitchFamily="2" charset="2"/>
              </a:rPr>
              <a:t>Godot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4839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54F7A-29FE-45B5-BF82-BA4958E8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Globale Aanpak en verloop: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5E0082-1030-45CB-969C-1BD403118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1790700"/>
            <a:ext cx="10644325" cy="4757584"/>
          </a:xfrm>
        </p:spPr>
        <p:txBody>
          <a:bodyPr>
            <a:normAutofit/>
          </a:bodyPr>
          <a:lstStyle/>
          <a:p>
            <a:pPr marL="70231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User </a:t>
            </a:r>
            <a:r>
              <a:rPr lang="nl-NL" sz="2400" dirty="0" err="1"/>
              <a:t>Experience</a:t>
            </a:r>
            <a:r>
              <a:rPr lang="nl-NL" sz="2400" dirty="0"/>
              <a:t> (UX)</a:t>
            </a:r>
            <a:endParaRPr lang="en-US" dirty="0"/>
          </a:p>
          <a:p>
            <a:pPr marL="14224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Korte introductie over UX. Wat is het en hoe kun je het toepassen?</a:t>
            </a:r>
            <a:endParaRPr lang="nl-NL" sz="2400" dirty="0">
              <a:solidFill>
                <a:srgbClr val="FFFFFF">
                  <a:alpha val="70000"/>
                </a:srgbClr>
              </a:solidFill>
            </a:endParaRPr>
          </a:p>
          <a:p>
            <a:pPr marL="14224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Nadenken over UX in combinatie met te bouwen game: Platform game </a:t>
            </a:r>
            <a:r>
              <a:rPr lang="nl-NL" sz="2400" dirty="0">
                <a:sym typeface="Wingdings" panose="05000000000000000000" pitchFamily="2" charset="2"/>
              </a:rPr>
              <a:t> Maken van </a:t>
            </a:r>
            <a:r>
              <a:rPr lang="nl-NL" sz="2400" dirty="0" err="1">
                <a:sym typeface="Wingdings" panose="05000000000000000000" pitchFamily="2" charset="2"/>
              </a:rPr>
              <a:t>Wireframes</a:t>
            </a:r>
            <a:r>
              <a:rPr lang="nl-NL" sz="2400" dirty="0">
                <a:sym typeface="Wingdings" panose="05000000000000000000" pitchFamily="2" charset="2"/>
              </a:rPr>
              <a:t>/</a:t>
            </a:r>
            <a:r>
              <a:rPr lang="nl-NL" sz="2400" dirty="0" err="1">
                <a:sym typeface="Wingdings" panose="05000000000000000000" pitchFamily="2" charset="2"/>
              </a:rPr>
              <a:t>mockups</a:t>
            </a:r>
            <a:r>
              <a:rPr lang="nl-NL" sz="2400" dirty="0">
                <a:sym typeface="Wingdings" panose="05000000000000000000" pitchFamily="2" charset="2"/>
              </a:rPr>
              <a:t> voor uitbreidingen</a:t>
            </a:r>
            <a:endParaRPr lang="nl-NL" sz="2400" dirty="0">
              <a:solidFill>
                <a:srgbClr val="FFFFFF">
                  <a:alpha val="70000"/>
                </a:srgbClr>
              </a:solidFill>
            </a:endParaRPr>
          </a:p>
          <a:p>
            <a:pPr marL="70231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Aan de slag met </a:t>
            </a:r>
            <a:r>
              <a:rPr lang="nl-NL" sz="2400" dirty="0" err="1"/>
              <a:t>Godot</a:t>
            </a:r>
            <a:r>
              <a:rPr lang="nl-NL" sz="2400" dirty="0"/>
              <a:t>. </a:t>
            </a:r>
            <a:endParaRPr lang="nl-NL" sz="2400" dirty="0">
              <a:solidFill>
                <a:srgbClr val="FFFFFF">
                  <a:alpha val="70000"/>
                </a:srgbClr>
              </a:solidFill>
            </a:endParaRPr>
          </a:p>
          <a:p>
            <a:pPr marL="14224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Bouw een platformgame (en maak kennis met </a:t>
            </a:r>
            <a:r>
              <a:rPr lang="nl-NL" sz="2400" dirty="0" err="1"/>
              <a:t>Godot</a:t>
            </a:r>
            <a:r>
              <a:rPr lang="nl-NL" sz="2400" dirty="0"/>
              <a:t>) met behulp van YT tutorial</a:t>
            </a:r>
            <a:endParaRPr lang="nl-NL" sz="2400" dirty="0">
              <a:solidFill>
                <a:srgbClr val="FFFFFF">
                  <a:alpha val="70000"/>
                </a:srgbClr>
              </a:solidFill>
            </a:endParaRPr>
          </a:p>
          <a:p>
            <a:pPr marL="14224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Breid de game uit door de UX te verbeteren op basis van je </a:t>
            </a:r>
            <a:r>
              <a:rPr lang="nl-NL" sz="2400" dirty="0" err="1"/>
              <a:t>wireframes</a:t>
            </a:r>
            <a:r>
              <a:rPr lang="nl-NL" sz="2400" dirty="0"/>
              <a:t>/ontwerpen van fase 1</a:t>
            </a:r>
          </a:p>
          <a:p>
            <a:pPr marL="7024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FFFF">
                    <a:alpha val="70000"/>
                  </a:srgbClr>
                </a:solidFill>
              </a:rPr>
              <a:t>Uiteindelijk: Playtest en verwerken feedback</a:t>
            </a:r>
          </a:p>
          <a:p>
            <a:pPr marL="359410" indent="-359410"/>
            <a:endParaRPr lang="nl-NL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3D10E-6501-4634-BAEE-1296FBE3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</a:t>
            </a:r>
            <a:r>
              <a:rPr lang="nl-NL" err="1"/>
              <a:t>Godot</a:t>
            </a:r>
            <a:r>
              <a:rPr lang="nl-NL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75614-E9EB-4603-9DCA-A8CFD14F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934" y="2107902"/>
            <a:ext cx="10026650" cy="4510076"/>
          </a:xfrm>
        </p:spPr>
        <p:txBody>
          <a:bodyPr>
            <a:normAutofit/>
          </a:bodyPr>
          <a:lstStyle/>
          <a:p>
            <a:r>
              <a:rPr lang="nl-NL" sz="2400"/>
              <a:t>Krachtige 2D (en 3D!) game engine</a:t>
            </a:r>
          </a:p>
          <a:p>
            <a:r>
              <a:rPr lang="nl-NL" sz="2400"/>
              <a:t>Open source en dus voor altijd gratis!</a:t>
            </a:r>
          </a:p>
          <a:p>
            <a:r>
              <a:rPr lang="nl-NL" sz="2400"/>
              <a:t>Opkomende engine in de Game Industrie (kan inmiddels opboksen tegen </a:t>
            </a:r>
            <a:r>
              <a:rPr lang="nl-NL" sz="2400" err="1"/>
              <a:t>Unity</a:t>
            </a:r>
            <a:r>
              <a:rPr lang="nl-NL" sz="2400"/>
              <a:t> en </a:t>
            </a:r>
            <a:r>
              <a:rPr lang="nl-NL" sz="2400" err="1"/>
              <a:t>Unreal</a:t>
            </a:r>
            <a:r>
              <a:rPr lang="nl-NL" sz="2400"/>
              <a:t> Engine)</a:t>
            </a:r>
          </a:p>
          <a:p>
            <a:r>
              <a:rPr lang="nl-NL" sz="2400"/>
              <a:t>Multi-platform: PC/Mac, Web, Android, iOS en zelfs VR/AR e.d.</a:t>
            </a:r>
          </a:p>
          <a:p>
            <a:r>
              <a:rPr lang="nl-NL" sz="2400"/>
              <a:t>Gratis te gebruiken </a:t>
            </a:r>
            <a:r>
              <a:rPr lang="nl-NL" sz="2400">
                <a:sym typeface="Wingdings" panose="05000000000000000000" pitchFamily="2" charset="2"/>
              </a:rPr>
              <a:t> veel gebruikers  veel info en </a:t>
            </a:r>
            <a:r>
              <a:rPr lang="nl-NL" sz="2400" err="1">
                <a:sym typeface="Wingdings" panose="05000000000000000000" pitchFamily="2" charset="2"/>
              </a:rPr>
              <a:t>tutorials</a:t>
            </a:r>
            <a:endParaRPr lang="nl-NL" sz="2400">
              <a:sym typeface="Wingdings" panose="05000000000000000000" pitchFamily="2" charset="2"/>
            </a:endParaRPr>
          </a:p>
          <a:p>
            <a:r>
              <a:rPr lang="nl-NL" sz="2400">
                <a:sym typeface="Wingdings" panose="05000000000000000000" pitchFamily="2" charset="2"/>
              </a:rPr>
              <a:t>Geschikt voor basic games, maar ook voor zeer uitgebreide</a:t>
            </a:r>
          </a:p>
          <a:p>
            <a:endParaRPr lang="nl-NL" sz="2400"/>
          </a:p>
        </p:txBody>
      </p:sp>
      <p:pic>
        <p:nvPicPr>
          <p:cNvPr id="4" name="Picture 3" descr="Afbeelding met tekst, Graphics, clipart, grafische vormgeving&#10;&#10;Door AI gegenereerde inhoud is mogelijk onjuist.">
            <a:extLst>
              <a:ext uri="{FF2B5EF4-FFF2-40B4-BE49-F238E27FC236}">
                <a16:creationId xmlns:a16="http://schemas.microsoft.com/office/drawing/2014/main" id="{C81FDA9F-D57E-D065-F47A-7F025CDAE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r="589"/>
          <a:stretch/>
        </p:blipFill>
        <p:spPr>
          <a:xfrm>
            <a:off x="9685168" y="0"/>
            <a:ext cx="2506832" cy="289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20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4E7F5-7580-59B2-6834-94DA7DC6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een game engine?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0804FB-BA27-F63B-ED3A-BFB4B822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1" y="1790700"/>
            <a:ext cx="10815484" cy="457077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Ontwerp-omgeving voor games (duh…)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Heeft veel tools en functionaliteit ingebouwd. Denk aan:</a:t>
            </a:r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nl-NL" sz="2400" dirty="0" err="1"/>
              <a:t>Tilemaps</a:t>
            </a:r>
            <a:endParaRPr lang="nl-NL" sz="2400" dirty="0"/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nl-NL" sz="2400" dirty="0"/>
              <a:t>Animatie tools voor </a:t>
            </a:r>
            <a:r>
              <a:rPr lang="nl-NL" sz="2400" dirty="0" err="1"/>
              <a:t>sprites</a:t>
            </a:r>
            <a:endParaRPr lang="nl-NL" sz="2400" dirty="0"/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nl-NL" sz="2400" dirty="0"/>
              <a:t>Camera systeem</a:t>
            </a:r>
          </a:p>
          <a:p>
            <a:pPr marL="702900" lvl="1" indent="-342900">
              <a:buFont typeface="Courier New" panose="02070309020205020404" pitchFamily="49" charset="0"/>
              <a:buChar char="o"/>
            </a:pPr>
            <a:r>
              <a:rPr lang="nl-NL" sz="2400" dirty="0"/>
              <a:t>Nog veel meer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Je moet nog steeds programmeren voor specifieke functionaliteit, maar lang niet alles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err="1"/>
              <a:t>Godot</a:t>
            </a:r>
            <a:r>
              <a:rPr lang="nl-NL" sz="2400" dirty="0"/>
              <a:t> programmeren: </a:t>
            </a:r>
            <a:r>
              <a:rPr lang="nl-NL" sz="2400" dirty="0" err="1"/>
              <a:t>GDscript</a:t>
            </a:r>
            <a:r>
              <a:rPr lang="nl-NL" sz="2400" dirty="0"/>
              <a:t> (python “dialect”)</a:t>
            </a:r>
          </a:p>
          <a:p>
            <a:pPr marL="702900" indent="-342900">
              <a:buFont typeface="Courier New" panose="02070309020205020404" pitchFamily="49" charset="0"/>
              <a:buChar char="o"/>
            </a:pPr>
            <a:endParaRPr lang="nl-NL" sz="2400" dirty="0"/>
          </a:p>
          <a:p>
            <a:pPr marL="702900" lvl="1" indent="-342900">
              <a:buFont typeface="Courier New" panose="02070309020205020404" pitchFamily="49" charset="0"/>
              <a:buChar char="o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6769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speelgoed, tekenfilm, Schaalmodel, Bouwspeelset&#10;&#10;Door AI gegenereerde inhoud is mogelijk onjuist.">
            <a:extLst>
              <a:ext uri="{FF2B5EF4-FFF2-40B4-BE49-F238E27FC236}">
                <a16:creationId xmlns:a16="http://schemas.microsoft.com/office/drawing/2014/main" id="{98374748-C14B-E272-4308-AAD02496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77">
            <a:off x="4995685" y="3497838"/>
            <a:ext cx="5065747" cy="28494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09E201-6ACD-459A-BA6B-0CC82F9B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4" y="493857"/>
            <a:ext cx="10026650" cy="655637"/>
          </a:xfrm>
        </p:spPr>
        <p:txBody>
          <a:bodyPr/>
          <a:lstStyle/>
          <a:p>
            <a:r>
              <a:rPr lang="nl-NL" err="1"/>
              <a:t>Godot</a:t>
            </a:r>
            <a:r>
              <a:rPr lang="nl-NL"/>
              <a:t> is in opkomst</a:t>
            </a:r>
          </a:p>
        </p:txBody>
      </p:sp>
      <p:pic>
        <p:nvPicPr>
          <p:cNvPr id="10" name="Tijdelijke aanduiding voor inhoud 9" descr="Afbeelding met fictie, tekenfilm, Fictief personage, pc-game&#10;&#10;Door AI gegenereerde inhoud is mogelijk onjuist.">
            <a:extLst>
              <a:ext uri="{FF2B5EF4-FFF2-40B4-BE49-F238E27FC236}">
                <a16:creationId xmlns:a16="http://schemas.microsoft.com/office/drawing/2014/main" id="{EC65896A-9643-7120-94F7-98268F8C9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215">
            <a:off x="6008796" y="325286"/>
            <a:ext cx="5175198" cy="2911049"/>
          </a:xfrm>
        </p:spPr>
      </p:pic>
      <p:pic>
        <p:nvPicPr>
          <p:cNvPr id="14" name="Afbeelding 13" descr="Afbeelding met tekst, fontein, gebouw, nacht&#10;&#10;Door AI gegenereerde inhoud is mogelijk onjuist.">
            <a:extLst>
              <a:ext uri="{FF2B5EF4-FFF2-40B4-BE49-F238E27FC236}">
                <a16:creationId xmlns:a16="http://schemas.microsoft.com/office/drawing/2014/main" id="{FED15B3D-5F09-7FFD-97B5-EBA3F6E9D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556">
            <a:off x="224236" y="1321972"/>
            <a:ext cx="5482858" cy="3084108"/>
          </a:xfrm>
          <a:prstGeom prst="rect">
            <a:avLst/>
          </a:prstGeom>
        </p:spPr>
      </p:pic>
      <p:pic>
        <p:nvPicPr>
          <p:cNvPr id="17" name="Afbeelding 16" descr="Afbeelding met Tekenfilm, tekenfilm, tekst, fictie&#10;&#10;Door AI gegenereerde inhoud is mogelijk onjuist.">
            <a:extLst>
              <a:ext uri="{FF2B5EF4-FFF2-40B4-BE49-F238E27FC236}">
                <a16:creationId xmlns:a16="http://schemas.microsoft.com/office/drawing/2014/main" id="{4D3FE223-FCA4-7053-930B-ED780A322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05">
            <a:off x="9012617" y="2585476"/>
            <a:ext cx="2982853" cy="3977137"/>
          </a:xfrm>
          <a:prstGeom prst="rect">
            <a:avLst/>
          </a:prstGeom>
        </p:spPr>
      </p:pic>
      <p:pic>
        <p:nvPicPr>
          <p:cNvPr id="20" name="Afbeelding 19" descr="Afbeelding met tekst, grafische vormgeving, Graphics, tekenfilm&#10;&#10;Door AI gegenereerde inhoud is mogelijk onjuist.">
            <a:extLst>
              <a:ext uri="{FF2B5EF4-FFF2-40B4-BE49-F238E27FC236}">
                <a16:creationId xmlns:a16="http://schemas.microsoft.com/office/drawing/2014/main" id="{D6A41D93-4901-6793-6F02-88D174D35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858">
            <a:off x="668628" y="4265140"/>
            <a:ext cx="4519448" cy="22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A68D5-2EBD-47A6-8117-FC346D71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praktische zaken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8FF912-6771-4912-89F9-725C300C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666875"/>
            <a:ext cx="10576473" cy="4796987"/>
          </a:xfrm>
        </p:spPr>
        <p:txBody>
          <a:bodyPr>
            <a:normAutofit/>
          </a:bodyPr>
          <a:lstStyle/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Beperkte theorie/intro. Snel aan de slag met praktisch UX design</a:t>
            </a:r>
          </a:p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Haalbare en goede </a:t>
            </a:r>
            <a:r>
              <a:rPr lang="nl-NL" sz="2400" dirty="0" err="1"/>
              <a:t>Godot</a:t>
            </a:r>
            <a:r>
              <a:rPr lang="nl-NL" sz="2400" dirty="0"/>
              <a:t> tutorial (YT filmpje van +- 1 uur)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Nabouwen kost je naar schatting 2 á 3 uur</a:t>
            </a:r>
          </a:p>
          <a:p>
            <a:pPr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Optionele verdieping van nog </a:t>
            </a:r>
            <a:r>
              <a:rPr lang="nl-NL" sz="2400" i="1" dirty="0" err="1"/>
              <a:t>eenYT</a:t>
            </a:r>
            <a:r>
              <a:rPr lang="nl-NL" sz="2400" i="1" dirty="0"/>
              <a:t> filmpje van 1 uur (niet verplicht)</a:t>
            </a:r>
          </a:p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Genoeg tijd over voor enkele nuttige/interessante uitbreidingen van de game op basis van je UX design</a:t>
            </a:r>
          </a:p>
          <a:p>
            <a:pPr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Afsluitende opdracht</a:t>
            </a:r>
            <a:r>
              <a:rPr lang="nl-NL" sz="2400" i="1" dirty="0"/>
              <a:t>: test je eindproduct en vergaar feedback</a:t>
            </a:r>
          </a:p>
        </p:txBody>
      </p:sp>
    </p:spTree>
    <p:extLst>
      <p:ext uri="{BB962C8B-B14F-4D97-AF65-F5344CB8AC3E}">
        <p14:creationId xmlns:p14="http://schemas.microsoft.com/office/powerpoint/2010/main" val="39747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A68D5-2EBD-47A6-8117-FC346D71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praktische zaken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8FF912-6771-4912-89F9-725C300C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788106" cy="3978275"/>
          </a:xfrm>
        </p:spPr>
        <p:txBody>
          <a:bodyPr>
            <a:normAutofit fontScale="92500"/>
          </a:bodyPr>
          <a:lstStyle/>
          <a:p>
            <a:pPr marL="17100" indent="0">
              <a:lnSpc>
                <a:spcPct val="115000"/>
              </a:lnSpc>
              <a:spcBef>
                <a:spcPts val="500"/>
              </a:spcBef>
              <a:buNone/>
            </a:pPr>
            <a:r>
              <a:rPr lang="nl-NL" sz="2400" i="1" dirty="0" err="1"/>
              <a:t>Godot</a:t>
            </a:r>
            <a:r>
              <a:rPr lang="nl-NL" sz="2400" i="1" dirty="0"/>
              <a:t> projecten zijn niet heel groot. Verzin een handige manier om buiten de les en thuis verder te kunnen werken (</a:t>
            </a:r>
            <a:r>
              <a:rPr lang="nl-NL" sz="2400" i="1" dirty="0" err="1"/>
              <a:t>zipje</a:t>
            </a:r>
            <a:r>
              <a:rPr lang="nl-NL" sz="2400" i="1" dirty="0"/>
              <a:t> in je OneDrive is prima optie bijvoorbeeld)</a:t>
            </a:r>
          </a:p>
          <a:p>
            <a:pPr marL="17100" indent="0">
              <a:lnSpc>
                <a:spcPct val="115000"/>
              </a:lnSpc>
              <a:spcBef>
                <a:spcPts val="500"/>
              </a:spcBef>
              <a:buNone/>
            </a:pPr>
            <a:endParaRPr lang="nl-NL" sz="2400" i="1" dirty="0"/>
          </a:p>
          <a:p>
            <a:pPr marL="17100" indent="0">
              <a:lnSpc>
                <a:spcPct val="115000"/>
              </a:lnSpc>
              <a:spcBef>
                <a:spcPts val="500"/>
              </a:spcBef>
              <a:buNone/>
            </a:pPr>
            <a:r>
              <a:rPr lang="nl-NL" sz="2400" i="1" dirty="0"/>
              <a:t>LET OP: Op de computers op school staat versie 4.3, inmiddels zijn er nieuwe versies, maar zorg dat je thuis ook versie 4.3 installeert (link op de informatica site)</a:t>
            </a:r>
          </a:p>
          <a:p>
            <a:pPr marL="17100" indent="0">
              <a:lnSpc>
                <a:spcPct val="115000"/>
              </a:lnSpc>
              <a:spcBef>
                <a:spcPts val="500"/>
              </a:spcBef>
              <a:buNone/>
            </a:pPr>
            <a:endParaRPr lang="nl-NL" sz="2400" i="1" dirty="0"/>
          </a:p>
          <a:p>
            <a:pPr marL="17100" indent="0">
              <a:lnSpc>
                <a:spcPct val="115000"/>
              </a:lnSpc>
              <a:spcBef>
                <a:spcPts val="500"/>
              </a:spcBef>
              <a:buNone/>
            </a:pPr>
            <a:r>
              <a:rPr lang="nl-NL" sz="2400" i="1" dirty="0"/>
              <a:t>Voor nu in 207 op de computers geïnstalleerd en alle computers aan de rechterkant van de mediatheek (dus niet de hele mediatheek!)</a:t>
            </a:r>
          </a:p>
          <a:p>
            <a:pPr indent="-342900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95774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5B780-B0F1-4AB6-3991-6773046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Groepsindeling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3F6258-B456-B3A7-E44F-FCAA13AD6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 werken in 2-tallen</a:t>
            </a:r>
          </a:p>
          <a:p>
            <a:r>
              <a:rPr lang="nl-NL" sz="2400" dirty="0"/>
              <a:t>Meeste onderdelen gezamenlijk / taken verdeeld</a:t>
            </a:r>
          </a:p>
          <a:p>
            <a:r>
              <a:rPr lang="nl-NL" sz="2400" dirty="0"/>
              <a:t>Hoofd-tutorial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>
                <a:sym typeface="Wingdings" panose="05000000000000000000" pitchFamily="2" charset="2"/>
              </a:rPr>
              <a:t>Individueel!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91190327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DarkSeedRightStep">
      <a:dk1>
        <a:srgbClr val="000000"/>
      </a:dk1>
      <a:lt1>
        <a:srgbClr val="FFFFFF"/>
      </a:lt1>
      <a:dk2>
        <a:srgbClr val="1B2F2D"/>
      </a:dk2>
      <a:lt2>
        <a:srgbClr val="F3F0F1"/>
      </a:lt2>
      <a:accent1>
        <a:srgbClr val="45B0A2"/>
      </a:accent1>
      <a:accent2>
        <a:srgbClr val="3B90B1"/>
      </a:accent2>
      <a:accent3>
        <a:srgbClr val="4D70C3"/>
      </a:accent3>
      <a:accent4>
        <a:srgbClr val="5649B7"/>
      </a:accent4>
      <a:accent5>
        <a:srgbClr val="8C4DC3"/>
      </a:accent5>
      <a:accent6>
        <a:srgbClr val="AC3BB1"/>
      </a:accent6>
      <a:hlink>
        <a:srgbClr val="719632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C3E31F14C0D46A90B4F80BDE06FB7" ma:contentTypeVersion="14" ma:contentTypeDescription="Een nieuw document maken." ma:contentTypeScope="" ma:versionID="370a38f5deda042f77d2894a28b7ab4d">
  <xsd:schema xmlns:xsd="http://www.w3.org/2001/XMLSchema" xmlns:xs="http://www.w3.org/2001/XMLSchema" xmlns:p="http://schemas.microsoft.com/office/2006/metadata/properties" xmlns:ns2="2b73bae1-ce8a-49ac-9862-f93cbff8791c" xmlns:ns3="845e5f10-0b26-4e9c-9dc5-dbab54acf23b" targetNamespace="http://schemas.microsoft.com/office/2006/metadata/properties" ma:root="true" ma:fieldsID="ba4641219308d51522ddaf420dd221b7" ns2:_="" ns3:_="">
    <xsd:import namespace="2b73bae1-ce8a-49ac-9862-f93cbff8791c"/>
    <xsd:import namespace="845e5f10-0b26-4e9c-9dc5-dbab54acf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bae1-ce8a-49ac-9862-f93cbff87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e837d6e7-3f7e-4b96-98c5-aa5ea52555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e5f10-0b26-4e9c-9dc5-dbab54acf23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0edd77-8592-428b-9a5e-a28e04e5e79f}" ma:internalName="TaxCatchAll" ma:showField="CatchAllData" ma:web="845e5f10-0b26-4e9c-9dc5-dbab54acf2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73bae1-ce8a-49ac-9862-f93cbff8791c">
      <Terms xmlns="http://schemas.microsoft.com/office/infopath/2007/PartnerControls"/>
    </lcf76f155ced4ddcb4097134ff3c332f>
    <TaxCatchAll xmlns="845e5f10-0b26-4e9c-9dc5-dbab54acf23b" xsi:nil="true"/>
  </documentManagement>
</p:properties>
</file>

<file path=customXml/itemProps1.xml><?xml version="1.0" encoding="utf-8"?>
<ds:datastoreItem xmlns:ds="http://schemas.openxmlformats.org/officeDocument/2006/customXml" ds:itemID="{E8F91A86-CB4D-432B-A988-F05FE2E8E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3bae1-ce8a-49ac-9862-f93cbff8791c"/>
    <ds:schemaRef ds:uri="845e5f10-0b26-4e9c-9dc5-dbab54acf2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CC8452-0E68-4180-ACFD-58FDE876CA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1572E5-0DFE-4A0A-96A2-F02067F61CAD}">
  <ds:schemaRefs>
    <ds:schemaRef ds:uri="2b73bae1-ce8a-49ac-9862-f93cbff8791c"/>
    <ds:schemaRef ds:uri="845e5f10-0b26-4e9c-9dc5-dbab54acf23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556</Words>
  <Application>Microsoft Office PowerPoint</Application>
  <PresentationFormat>Breedbeeld</PresentationFormat>
  <Paragraphs>61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Avenir Next LT Pro Light</vt:lpstr>
      <vt:lpstr>Courier New</vt:lpstr>
      <vt:lpstr>Rockwell Nova Light</vt:lpstr>
      <vt:lpstr>Wingdings</vt:lpstr>
      <vt:lpstr>LeafVTI</vt:lpstr>
      <vt:lpstr>Game Design en  User Experience (UX) met Godot</vt:lpstr>
      <vt:lpstr>Examenmodule User Experience (UX)</vt:lpstr>
      <vt:lpstr>Globale Aanpak en verloop:</vt:lpstr>
      <vt:lpstr>Waarom Godot?</vt:lpstr>
      <vt:lpstr>Wat is een game engine?</vt:lpstr>
      <vt:lpstr>Godot is in opkomst</vt:lpstr>
      <vt:lpstr>Wat praktische zaken (1)</vt:lpstr>
      <vt:lpstr>Wat praktische zaken (2)</vt:lpstr>
      <vt:lpstr>Groepsindeling</vt:lpstr>
      <vt:lpstr>Tijdspad (globaal)</vt:lpstr>
      <vt:lpstr>Let’s go!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Jochum van Weert</dc:creator>
  <cp:lastModifiedBy>Jochum van Weert</cp:lastModifiedBy>
  <cp:revision>1</cp:revision>
  <dcterms:created xsi:type="dcterms:W3CDTF">2021-02-19T19:43:54Z</dcterms:created>
  <dcterms:modified xsi:type="dcterms:W3CDTF">2026-03-09T09:41:54Z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0x0101001BCC3E31F14C0D46A90B4F80BDE06FB7</vt:lpwstr>
  </property>
  <property fmtid="{D5CDD505-2E9C-101B-9397-08002B2CF9AE}" pid="3" name="MediaServiceImageTags">
    <vt:lpwstr/>
  </property>
</Properties>
</file>